
<file path=[Content_Types].xml><?xml version="1.0" encoding="utf-8"?>
<Types xmlns="http://schemas.openxmlformats.org/package/2006/content-types">
  <Default Extension="fntdata" ContentType="application/x-fontdata"/>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8"/>
  </p:notesMasterIdLst>
  <p:sldIdLst>
    <p:sldId id="269" r:id="rId2"/>
    <p:sldId id="256" r:id="rId3"/>
    <p:sldId id="257" r:id="rId4"/>
    <p:sldId id="270" r:id="rId5"/>
    <p:sldId id="259" r:id="rId6"/>
    <p:sldId id="267" r:id="rId7"/>
    <p:sldId id="260" r:id="rId8"/>
    <p:sldId id="271" r:id="rId9"/>
    <p:sldId id="272" r:id="rId10"/>
    <p:sldId id="273" r:id="rId11"/>
    <p:sldId id="274" r:id="rId12"/>
    <p:sldId id="261" r:id="rId13"/>
    <p:sldId id="262" r:id="rId14"/>
    <p:sldId id="263" r:id="rId15"/>
    <p:sldId id="265" r:id="rId16"/>
    <p:sldId id="266" r:id="rId17"/>
  </p:sldIdLst>
  <p:sldSz cx="14630400" cy="8229600"/>
  <p:notesSz cx="8229600" cy="14630400"/>
  <p:embeddedFontLst>
    <p:embeddedFont>
      <p:font typeface="Aharoni" panose="02010803020104030203" pitchFamily="2" charset="-79"/>
      <p:bold r:id="rId19"/>
    </p:embeddedFont>
    <p:embeddedFont>
      <p:font typeface="Kanit" panose="020B0604020202020204" charset="-34"/>
      <p:regular r:id="rId20"/>
    </p:embeddedFont>
    <p:embeddedFont>
      <p:font typeface="Martel Sans Light"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5" d="100"/>
          <a:sy n="55" d="100"/>
        </p:scale>
        <p:origin x="652"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4533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9390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9694292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117554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298819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332479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419505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662051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831B31B-23FD-8276-0DA5-4C3AA4A6EB14}"/>
              </a:ext>
            </a:extLst>
          </p:cNvPr>
          <p:cNvSpPr/>
          <p:nvPr/>
        </p:nvSpPr>
        <p:spPr>
          <a:xfrm>
            <a:off x="12480401" y="7660093"/>
            <a:ext cx="2068975" cy="49821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FF32CC9E-54CD-AB41-EAAC-4CF931AFD0FC}"/>
              </a:ext>
            </a:extLst>
          </p:cNvPr>
          <p:cNvSpPr txBox="1"/>
          <p:nvPr/>
        </p:nvSpPr>
        <p:spPr>
          <a:xfrm>
            <a:off x="994953" y="1927340"/>
            <a:ext cx="4409954" cy="1446550"/>
          </a:xfrm>
          <a:prstGeom prst="rect">
            <a:avLst/>
          </a:prstGeom>
          <a:noFill/>
        </p:spPr>
        <p:txBody>
          <a:bodyPr wrap="square">
            <a:spAutoFit/>
          </a:bodyPr>
          <a:lstStyle/>
          <a:p>
            <a:r>
              <a:rPr lang="en-US" sz="8800" b="1" i="1" dirty="0">
                <a:solidFill>
                  <a:schemeClr val="accent1">
                    <a:lumMod val="75000"/>
                  </a:schemeClr>
                </a:solidFill>
              </a:rPr>
              <a:t>NearYou</a:t>
            </a:r>
            <a:endParaRPr lang="en-IN" sz="8800" b="1" i="1" dirty="0">
              <a:solidFill>
                <a:schemeClr val="accent1">
                  <a:lumMod val="75000"/>
                </a:schemeClr>
              </a:solidFill>
            </a:endParaRPr>
          </a:p>
        </p:txBody>
      </p:sp>
      <p:sp>
        <p:nvSpPr>
          <p:cNvPr id="11" name="TextBox 10">
            <a:extLst>
              <a:ext uri="{FF2B5EF4-FFF2-40B4-BE49-F238E27FC236}">
                <a16:creationId xmlns:a16="http://schemas.microsoft.com/office/drawing/2014/main" id="{55BCA458-10CC-1500-AE37-C3AB86C23237}"/>
              </a:ext>
            </a:extLst>
          </p:cNvPr>
          <p:cNvSpPr txBox="1"/>
          <p:nvPr/>
        </p:nvSpPr>
        <p:spPr>
          <a:xfrm>
            <a:off x="4044882" y="4354585"/>
            <a:ext cx="5671595" cy="1200329"/>
          </a:xfrm>
          <a:prstGeom prst="rect">
            <a:avLst/>
          </a:prstGeom>
          <a:noFill/>
        </p:spPr>
        <p:txBody>
          <a:bodyPr wrap="square">
            <a:spAutoFit/>
          </a:bodyPr>
          <a:lstStyle/>
          <a:p>
            <a:r>
              <a:rPr lang="en-US" sz="3600" b="1" i="1" dirty="0">
                <a:solidFill>
                  <a:schemeClr val="accent2">
                    <a:lumMod val="75000"/>
                  </a:schemeClr>
                </a:solidFill>
                <a:latin typeface="Aharoni" panose="020F0502020204030204" pitchFamily="2" charset="-79"/>
              </a:rPr>
              <a:t>By : Ashna Pk &amp;</a:t>
            </a:r>
          </a:p>
          <a:p>
            <a:r>
              <a:rPr lang="en-US" sz="3600" b="1" i="1" dirty="0">
                <a:solidFill>
                  <a:schemeClr val="accent2">
                    <a:lumMod val="75000"/>
                  </a:schemeClr>
                </a:solidFill>
                <a:latin typeface="Aharoni" panose="020F0502020204030204" pitchFamily="2" charset="-79"/>
              </a:rPr>
              <a:t>Prajwal Gowda M M</a:t>
            </a:r>
            <a:endParaRPr lang="en-IN" sz="3600" b="1" i="1" dirty="0">
              <a:solidFill>
                <a:schemeClr val="accent2">
                  <a:lumMod val="75000"/>
                </a:schemeClr>
              </a:solidFill>
              <a:latin typeface="Aharoni" panose="020F0502020204030204" pitchFamily="2" charset="-79"/>
            </a:endParaRPr>
          </a:p>
        </p:txBody>
      </p:sp>
      <p:pic>
        <p:nvPicPr>
          <p:cNvPr id="12" name="Image 0" descr="preencoded.png">
            <a:extLst>
              <a:ext uri="{FF2B5EF4-FFF2-40B4-BE49-F238E27FC236}">
                <a16:creationId xmlns:a16="http://schemas.microsoft.com/office/drawing/2014/main" id="{1CE3C31E-CD89-EA2F-7891-587C2C6E8C2A}"/>
              </a:ext>
            </a:extLst>
          </p:cNvPr>
          <p:cNvPicPr>
            <a:picLocks noChangeAspect="1"/>
          </p:cNvPicPr>
          <p:nvPr/>
        </p:nvPicPr>
        <p:blipFill>
          <a:blip r:embed="rId3"/>
          <a:stretch>
            <a:fillRect/>
          </a:stretch>
        </p:blipFill>
        <p:spPr>
          <a:xfrm>
            <a:off x="9144000" y="0"/>
            <a:ext cx="5486400" cy="8229600"/>
          </a:xfrm>
          <a:prstGeom prst="rect">
            <a:avLst/>
          </a:prstGeom>
        </p:spPr>
      </p:pic>
    </p:spTree>
    <p:extLst>
      <p:ext uri="{BB962C8B-B14F-4D97-AF65-F5344CB8AC3E}">
        <p14:creationId xmlns:p14="http://schemas.microsoft.com/office/powerpoint/2010/main" val="16253460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21C4EA8-6B83-4338-913D-D75D3C4F3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398" cy="8228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p:cNvSpPr/>
          <p:nvPr/>
        </p:nvSpPr>
        <p:spPr>
          <a:xfrm>
            <a:off x="404996" y="815677"/>
            <a:ext cx="3748981" cy="4483848"/>
          </a:xfrm>
          <a:prstGeom prst="rect">
            <a:avLst/>
          </a:prstGeom>
        </p:spPr>
        <p:txBody>
          <a:bodyPr vert="horz" lIns="91440" tIns="45720" rIns="91440" bIns="45720" rtlCol="0" anchor="b">
            <a:normAutofit/>
          </a:bodyPr>
          <a:lstStyle/>
          <a:p>
            <a:pPr marL="0" indent="0">
              <a:lnSpc>
                <a:spcPct val="90000"/>
              </a:lnSpc>
              <a:spcBef>
                <a:spcPct val="0"/>
              </a:spcBef>
              <a:spcAft>
                <a:spcPts val="600"/>
              </a:spcAft>
            </a:pPr>
            <a:r>
              <a:rPr lang="en-US" sz="5500" dirty="0">
                <a:latin typeface="+mj-lt"/>
                <a:ea typeface="+mj-ea"/>
                <a:cs typeface="+mj-cs"/>
              </a:rPr>
              <a:t>Class Diagrams :</a:t>
            </a:r>
          </a:p>
        </p:txBody>
      </p:sp>
      <p:grpSp>
        <p:nvGrpSpPr>
          <p:cNvPr id="21" name="Group 20">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99718" y="1"/>
            <a:ext cx="2935661" cy="5777808"/>
            <a:chOff x="329184" y="1"/>
            <a:chExt cx="524256" cy="5777808"/>
          </a:xfrm>
        </p:grpSpPr>
        <p:cxnSp>
          <p:nvCxnSpPr>
            <p:cNvPr id="22" name="Straight Connector 21">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5300" y="815677"/>
            <a:ext cx="9218752" cy="679545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screenshot of a phone&#10;&#10;Description automatically generated">
            <a:extLst>
              <a:ext uri="{FF2B5EF4-FFF2-40B4-BE49-F238E27FC236}">
                <a16:creationId xmlns:a16="http://schemas.microsoft.com/office/drawing/2014/main" id="{C33DB160-F081-9981-9A6A-415A8A51307F}"/>
              </a:ext>
            </a:extLst>
          </p:cNvPr>
          <p:cNvPicPr>
            <a:picLocks noChangeAspect="1"/>
          </p:cNvPicPr>
          <p:nvPr/>
        </p:nvPicPr>
        <p:blipFill>
          <a:blip r:embed="rId3"/>
          <a:stretch>
            <a:fillRect/>
          </a:stretch>
        </p:blipFill>
        <p:spPr>
          <a:xfrm>
            <a:off x="5003877" y="1166682"/>
            <a:ext cx="3952376" cy="6057282"/>
          </a:xfrm>
          <a:prstGeom prst="rect">
            <a:avLst/>
          </a:prstGeom>
        </p:spPr>
      </p:pic>
      <p:pic>
        <p:nvPicPr>
          <p:cNvPr id="10" name="Picture 9" descr="A screenshot of a phone&#10;&#10;Description automatically generated">
            <a:extLst>
              <a:ext uri="{FF2B5EF4-FFF2-40B4-BE49-F238E27FC236}">
                <a16:creationId xmlns:a16="http://schemas.microsoft.com/office/drawing/2014/main" id="{A3074755-58F3-043A-38B4-5B7A146E5C5C}"/>
              </a:ext>
            </a:extLst>
          </p:cNvPr>
          <p:cNvPicPr>
            <a:picLocks noChangeAspect="1"/>
          </p:cNvPicPr>
          <p:nvPr/>
        </p:nvPicPr>
        <p:blipFill>
          <a:blip r:embed="rId4"/>
          <a:stretch>
            <a:fillRect/>
          </a:stretch>
        </p:blipFill>
        <p:spPr>
          <a:xfrm>
            <a:off x="9374828" y="1266844"/>
            <a:ext cx="4059936" cy="5856957"/>
          </a:xfrm>
          <a:prstGeom prst="rect">
            <a:avLst/>
          </a:prstGeom>
        </p:spPr>
      </p:pic>
      <p:sp>
        <p:nvSpPr>
          <p:cNvPr id="7" name="Rectangle 6">
            <a:extLst>
              <a:ext uri="{FF2B5EF4-FFF2-40B4-BE49-F238E27FC236}">
                <a16:creationId xmlns:a16="http://schemas.microsoft.com/office/drawing/2014/main" id="{16124DB6-5FDD-8FC2-4BAB-35B503C28547}"/>
              </a:ext>
            </a:extLst>
          </p:cNvPr>
          <p:cNvSpPr/>
          <p:nvPr/>
        </p:nvSpPr>
        <p:spPr>
          <a:xfrm>
            <a:off x="12480401" y="7660093"/>
            <a:ext cx="2068975" cy="49821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64236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398" cy="8228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p:cNvSpPr/>
          <p:nvPr/>
        </p:nvSpPr>
        <p:spPr>
          <a:xfrm>
            <a:off x="11121490" y="2427732"/>
            <a:ext cx="2963549" cy="3415284"/>
          </a:xfrm>
          <a:prstGeom prst="rect">
            <a:avLst/>
          </a:prstGeom>
        </p:spPr>
        <p:txBody>
          <a:bodyPr vert="horz" lIns="91440" tIns="45720" rIns="91440" bIns="45720" rtlCol="0" anchor="ctr">
            <a:normAutofit/>
          </a:bodyPr>
          <a:lstStyle/>
          <a:p>
            <a:pPr marL="0" indent="0">
              <a:lnSpc>
                <a:spcPct val="90000"/>
              </a:lnSpc>
              <a:spcBef>
                <a:spcPct val="0"/>
              </a:spcBef>
              <a:spcAft>
                <a:spcPts val="600"/>
              </a:spcAft>
            </a:pPr>
            <a:r>
              <a:rPr lang="en-US" sz="4400" kern="1200">
                <a:solidFill>
                  <a:schemeClr val="tx1"/>
                </a:solidFill>
                <a:latin typeface="+mj-lt"/>
                <a:ea typeface="+mj-ea"/>
                <a:cs typeface="+mj-cs"/>
              </a:rPr>
              <a:t>Class Diagrams :</a:t>
            </a:r>
          </a:p>
        </p:txBody>
      </p:sp>
      <p:sp>
        <p:nvSpPr>
          <p:cNvPr id="46" name="Rectangle 45">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120768" y="-992680"/>
            <a:ext cx="2058574" cy="103001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2502" y="797169"/>
            <a:ext cx="9699158" cy="672040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shop class&#10;&#10;Description automatically generated">
            <a:extLst>
              <a:ext uri="{FF2B5EF4-FFF2-40B4-BE49-F238E27FC236}">
                <a16:creationId xmlns:a16="http://schemas.microsoft.com/office/drawing/2014/main" id="{927906B9-448F-55E1-1D78-48169AC724FB}"/>
              </a:ext>
            </a:extLst>
          </p:cNvPr>
          <p:cNvPicPr>
            <a:picLocks noChangeAspect="1"/>
          </p:cNvPicPr>
          <p:nvPr/>
        </p:nvPicPr>
        <p:blipFill>
          <a:blip r:embed="rId3"/>
          <a:stretch>
            <a:fillRect/>
          </a:stretch>
        </p:blipFill>
        <p:spPr>
          <a:xfrm>
            <a:off x="654285" y="1555334"/>
            <a:ext cx="9129965" cy="5204079"/>
          </a:xfrm>
          <a:prstGeom prst="rect">
            <a:avLst/>
          </a:prstGeom>
        </p:spPr>
      </p:pic>
      <p:sp>
        <p:nvSpPr>
          <p:cNvPr id="50" name="Rectangle 49">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540536" y="4070516"/>
            <a:ext cx="2062886" cy="182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6124DB6-5FDD-8FC2-4BAB-35B503C28547}"/>
              </a:ext>
            </a:extLst>
          </p:cNvPr>
          <p:cNvSpPr/>
          <p:nvPr/>
        </p:nvSpPr>
        <p:spPr>
          <a:xfrm>
            <a:off x="12480401" y="7660093"/>
            <a:ext cx="2068975" cy="49821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113577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92160"/>
          </a:xfrm>
          <a:prstGeom prst="rect">
            <a:avLst/>
          </a:prstGeom>
        </p:spPr>
      </p:pic>
      <p:sp>
        <p:nvSpPr>
          <p:cNvPr id="3" name="Text 0"/>
          <p:cNvSpPr/>
          <p:nvPr/>
        </p:nvSpPr>
        <p:spPr>
          <a:xfrm>
            <a:off x="837724" y="3838218"/>
            <a:ext cx="3456484" cy="704017"/>
          </a:xfrm>
          <a:prstGeom prst="rect">
            <a:avLst/>
          </a:prstGeom>
          <a:noFill/>
          <a:ln/>
        </p:spPr>
        <p:txBody>
          <a:bodyPr wrap="none" lIns="0" tIns="0" rIns="0" bIns="0" rtlCol="0" anchor="t"/>
          <a:lstStyle/>
          <a:p>
            <a:pPr marL="0" indent="0">
              <a:lnSpc>
                <a:spcPts val="5500"/>
              </a:lnSpc>
              <a:buNone/>
            </a:pPr>
            <a:r>
              <a:rPr lang="en-US" sz="4400" dirty="0">
                <a:solidFill>
                  <a:srgbClr val="000000"/>
                </a:solidFill>
                <a:latin typeface="Kanit" pitchFamily="34" charset="0"/>
                <a:ea typeface="Kanit" pitchFamily="34" charset="-122"/>
                <a:cs typeface="Kanit" pitchFamily="34" charset="-120"/>
              </a:rPr>
              <a:t>User Roles</a:t>
            </a:r>
            <a:endParaRPr lang="en-US" sz="4400" dirty="0"/>
          </a:p>
        </p:txBody>
      </p:sp>
      <p:pic>
        <p:nvPicPr>
          <p:cNvPr id="4" name="Image 1" descr="preencoded.png"/>
          <p:cNvPicPr>
            <a:picLocks noChangeAspect="1"/>
          </p:cNvPicPr>
          <p:nvPr/>
        </p:nvPicPr>
        <p:blipFill>
          <a:blip r:embed="rId4"/>
          <a:stretch>
            <a:fillRect/>
          </a:stretch>
        </p:blipFill>
        <p:spPr>
          <a:xfrm>
            <a:off x="837724" y="4901208"/>
            <a:ext cx="598408" cy="598408"/>
          </a:xfrm>
          <a:prstGeom prst="rect">
            <a:avLst/>
          </a:prstGeom>
        </p:spPr>
      </p:pic>
      <p:sp>
        <p:nvSpPr>
          <p:cNvPr id="5" name="Text 1"/>
          <p:cNvSpPr/>
          <p:nvPr/>
        </p:nvSpPr>
        <p:spPr>
          <a:xfrm>
            <a:off x="837724" y="5738932"/>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Kanit" pitchFamily="34" charset="0"/>
                <a:ea typeface="Kanit" pitchFamily="34" charset="-122"/>
                <a:cs typeface="Kanit" pitchFamily="34" charset="-120"/>
              </a:rPr>
              <a:t>Admin</a:t>
            </a:r>
            <a:endParaRPr lang="en-US" sz="2200" dirty="0"/>
          </a:p>
        </p:txBody>
      </p:sp>
      <p:sp>
        <p:nvSpPr>
          <p:cNvPr id="6" name="Text 2"/>
          <p:cNvSpPr/>
          <p:nvPr/>
        </p:nvSpPr>
        <p:spPr>
          <a:xfrm>
            <a:off x="837724" y="6234470"/>
            <a:ext cx="4078962" cy="766048"/>
          </a:xfrm>
          <a:prstGeom prst="rect">
            <a:avLst/>
          </a:prstGeom>
          <a:noFill/>
          <a:ln/>
        </p:spPr>
        <p:txBody>
          <a:bodyPr wrap="square" lIns="0" tIns="0" rIns="0" bIns="0" rtlCol="0" anchor="t"/>
          <a:lstStyle/>
          <a:p>
            <a:pPr marL="0" indent="0" algn="l">
              <a:lnSpc>
                <a:spcPts val="3000"/>
              </a:lnSpc>
              <a:buNone/>
            </a:pPr>
            <a:r>
              <a:rPr lang="en-US" sz="1850" dirty="0">
                <a:solidFill>
                  <a:srgbClr val="000000"/>
                </a:solidFill>
                <a:latin typeface="Martel Sans Light" pitchFamily="34" charset="0"/>
                <a:ea typeface="Martel Sans Light" pitchFamily="34" charset="-122"/>
                <a:cs typeface="Martel Sans Light" pitchFamily="34" charset="-120"/>
              </a:rPr>
              <a:t>Oversees the platform, verifies sellers, and manages user accounts.</a:t>
            </a:r>
            <a:endParaRPr lang="en-US" sz="1850" dirty="0"/>
          </a:p>
        </p:txBody>
      </p:sp>
      <p:pic>
        <p:nvPicPr>
          <p:cNvPr id="7" name="Image 2" descr="preencoded.png"/>
          <p:cNvPicPr>
            <a:picLocks noChangeAspect="1"/>
          </p:cNvPicPr>
          <p:nvPr/>
        </p:nvPicPr>
        <p:blipFill>
          <a:blip r:embed="rId5"/>
          <a:stretch>
            <a:fillRect/>
          </a:stretch>
        </p:blipFill>
        <p:spPr>
          <a:xfrm>
            <a:off x="5275659" y="4901208"/>
            <a:ext cx="598408" cy="598408"/>
          </a:xfrm>
          <a:prstGeom prst="rect">
            <a:avLst/>
          </a:prstGeom>
        </p:spPr>
      </p:pic>
      <p:sp>
        <p:nvSpPr>
          <p:cNvPr id="8" name="Text 3"/>
          <p:cNvSpPr/>
          <p:nvPr/>
        </p:nvSpPr>
        <p:spPr>
          <a:xfrm>
            <a:off x="5275659" y="5738932"/>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Kanit" pitchFamily="34" charset="0"/>
                <a:ea typeface="Kanit" pitchFamily="34" charset="-122"/>
                <a:cs typeface="Kanit" pitchFamily="34" charset="-120"/>
              </a:rPr>
              <a:t>Seller</a:t>
            </a:r>
            <a:endParaRPr lang="en-US" sz="2200" dirty="0"/>
          </a:p>
        </p:txBody>
      </p:sp>
      <p:sp>
        <p:nvSpPr>
          <p:cNvPr id="9" name="Text 4"/>
          <p:cNvSpPr/>
          <p:nvPr/>
        </p:nvSpPr>
        <p:spPr>
          <a:xfrm>
            <a:off x="5275659" y="6234470"/>
            <a:ext cx="4078962" cy="766048"/>
          </a:xfrm>
          <a:prstGeom prst="rect">
            <a:avLst/>
          </a:prstGeom>
          <a:noFill/>
          <a:ln/>
        </p:spPr>
        <p:txBody>
          <a:bodyPr wrap="square" lIns="0" tIns="0" rIns="0" bIns="0" rtlCol="0" anchor="t"/>
          <a:lstStyle/>
          <a:p>
            <a:pPr marL="0" indent="0" algn="l">
              <a:lnSpc>
                <a:spcPts val="3000"/>
              </a:lnSpc>
              <a:buNone/>
            </a:pPr>
            <a:r>
              <a:rPr lang="en-US" sz="1850" dirty="0">
                <a:solidFill>
                  <a:srgbClr val="000000"/>
                </a:solidFill>
                <a:latin typeface="Martel Sans Light" pitchFamily="34" charset="0"/>
                <a:ea typeface="Martel Sans Light" pitchFamily="34" charset="-122"/>
                <a:cs typeface="Martel Sans Light" pitchFamily="34" charset="-120"/>
              </a:rPr>
              <a:t>Adds and manages their product listings, processes orders.</a:t>
            </a:r>
            <a:endParaRPr lang="en-US" sz="1850" dirty="0"/>
          </a:p>
        </p:txBody>
      </p:sp>
      <p:pic>
        <p:nvPicPr>
          <p:cNvPr id="10" name="Image 3" descr="preencoded.png"/>
          <p:cNvPicPr>
            <a:picLocks noChangeAspect="1"/>
          </p:cNvPicPr>
          <p:nvPr/>
        </p:nvPicPr>
        <p:blipFill>
          <a:blip r:embed="rId6"/>
          <a:stretch>
            <a:fillRect/>
          </a:stretch>
        </p:blipFill>
        <p:spPr>
          <a:xfrm>
            <a:off x="9713595" y="4901208"/>
            <a:ext cx="598408" cy="598408"/>
          </a:xfrm>
          <a:prstGeom prst="rect">
            <a:avLst/>
          </a:prstGeom>
        </p:spPr>
      </p:pic>
      <p:sp>
        <p:nvSpPr>
          <p:cNvPr id="11" name="Text 5"/>
          <p:cNvSpPr/>
          <p:nvPr/>
        </p:nvSpPr>
        <p:spPr>
          <a:xfrm>
            <a:off x="9713595" y="5738932"/>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Kanit" pitchFamily="34" charset="0"/>
                <a:ea typeface="Kanit" pitchFamily="34" charset="-122"/>
                <a:cs typeface="Kanit" pitchFamily="34" charset="-120"/>
              </a:rPr>
              <a:t>Customer</a:t>
            </a:r>
            <a:endParaRPr lang="en-US" sz="2200" dirty="0"/>
          </a:p>
        </p:txBody>
      </p:sp>
      <p:sp>
        <p:nvSpPr>
          <p:cNvPr id="12" name="Text 6"/>
          <p:cNvSpPr/>
          <p:nvPr/>
        </p:nvSpPr>
        <p:spPr>
          <a:xfrm>
            <a:off x="9713595" y="6234470"/>
            <a:ext cx="4079081" cy="1149072"/>
          </a:xfrm>
          <a:prstGeom prst="rect">
            <a:avLst/>
          </a:prstGeom>
          <a:noFill/>
          <a:ln/>
        </p:spPr>
        <p:txBody>
          <a:bodyPr wrap="square" lIns="0" tIns="0" rIns="0" bIns="0" rtlCol="0" anchor="t"/>
          <a:lstStyle/>
          <a:p>
            <a:pPr marL="0" indent="0" algn="l">
              <a:lnSpc>
                <a:spcPts val="3000"/>
              </a:lnSpc>
              <a:buNone/>
            </a:pPr>
            <a:r>
              <a:rPr lang="en-US" sz="1850" dirty="0">
                <a:solidFill>
                  <a:srgbClr val="000000"/>
                </a:solidFill>
                <a:latin typeface="Martel Sans Light" pitchFamily="34" charset="0"/>
                <a:ea typeface="Martel Sans Light" pitchFamily="34" charset="-122"/>
                <a:cs typeface="Martel Sans Light" pitchFamily="34" charset="-120"/>
              </a:rPr>
              <a:t>Discovers local businesses, books Products, leaves reviews and give ratings with this platform.</a:t>
            </a:r>
            <a:endParaRPr lang="en-US" sz="1850" dirty="0"/>
          </a:p>
        </p:txBody>
      </p:sp>
      <p:sp>
        <p:nvSpPr>
          <p:cNvPr id="13" name="Rectangle 12">
            <a:extLst>
              <a:ext uri="{FF2B5EF4-FFF2-40B4-BE49-F238E27FC236}">
                <a16:creationId xmlns:a16="http://schemas.microsoft.com/office/drawing/2014/main" id="{59669DB4-3716-4C41-A115-46E7BB96B2AE}"/>
              </a:ext>
            </a:extLst>
          </p:cNvPr>
          <p:cNvSpPr/>
          <p:nvPr/>
        </p:nvSpPr>
        <p:spPr>
          <a:xfrm>
            <a:off x="12480401" y="7660093"/>
            <a:ext cx="2068975" cy="49821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1"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49830"/>
          </a:xfrm>
          <a:prstGeom prst="rect">
            <a:avLst/>
          </a:prstGeom>
        </p:spPr>
      </p:pic>
      <p:sp>
        <p:nvSpPr>
          <p:cNvPr id="3" name="Text 0"/>
          <p:cNvSpPr/>
          <p:nvPr/>
        </p:nvSpPr>
        <p:spPr>
          <a:xfrm>
            <a:off x="685919" y="2989898"/>
            <a:ext cx="6917531" cy="576382"/>
          </a:xfrm>
          <a:prstGeom prst="rect">
            <a:avLst/>
          </a:prstGeom>
          <a:noFill/>
          <a:ln/>
        </p:spPr>
        <p:txBody>
          <a:bodyPr wrap="none" lIns="0" tIns="0" rIns="0" bIns="0" rtlCol="0" anchor="t"/>
          <a:lstStyle/>
          <a:p>
            <a:pPr marL="0" indent="0">
              <a:lnSpc>
                <a:spcPts val="4500"/>
              </a:lnSpc>
              <a:buNone/>
            </a:pPr>
            <a:r>
              <a:rPr lang="en-US" sz="3600" dirty="0">
                <a:solidFill>
                  <a:srgbClr val="000000"/>
                </a:solidFill>
                <a:latin typeface="Kanit" pitchFamily="34" charset="0"/>
                <a:ea typeface="Kanit" pitchFamily="34" charset="-122"/>
                <a:cs typeface="Kanit" pitchFamily="34" charset="-120"/>
              </a:rPr>
              <a:t>Connecting Customers and Shops</a:t>
            </a:r>
            <a:endParaRPr lang="en-US" sz="3600" dirty="0"/>
          </a:p>
        </p:txBody>
      </p:sp>
      <p:sp>
        <p:nvSpPr>
          <p:cNvPr id="4" name="Shape 1"/>
          <p:cNvSpPr/>
          <p:nvPr/>
        </p:nvSpPr>
        <p:spPr>
          <a:xfrm>
            <a:off x="685919" y="5774888"/>
            <a:ext cx="13258562" cy="22860"/>
          </a:xfrm>
          <a:prstGeom prst="roundRect">
            <a:avLst>
              <a:gd name="adj" fmla="val 128604"/>
            </a:avLst>
          </a:prstGeom>
          <a:solidFill>
            <a:srgbClr val="48446D"/>
          </a:solidFill>
          <a:ln/>
        </p:spPr>
        <p:txBody>
          <a:bodyPr/>
          <a:lstStyle/>
          <a:p>
            <a:endParaRPr lang="en-IN"/>
          </a:p>
        </p:txBody>
      </p:sp>
      <p:sp>
        <p:nvSpPr>
          <p:cNvPr id="5" name="Shape 2"/>
          <p:cNvSpPr/>
          <p:nvPr/>
        </p:nvSpPr>
        <p:spPr>
          <a:xfrm>
            <a:off x="3940016" y="5089029"/>
            <a:ext cx="22860" cy="685919"/>
          </a:xfrm>
          <a:prstGeom prst="roundRect">
            <a:avLst>
              <a:gd name="adj" fmla="val 128604"/>
            </a:avLst>
          </a:prstGeom>
          <a:solidFill>
            <a:srgbClr val="48446D"/>
          </a:solidFill>
          <a:ln/>
        </p:spPr>
        <p:txBody>
          <a:bodyPr/>
          <a:lstStyle/>
          <a:p>
            <a:endParaRPr lang="en-IN"/>
          </a:p>
        </p:txBody>
      </p:sp>
      <p:sp>
        <p:nvSpPr>
          <p:cNvPr id="6" name="Shape 3"/>
          <p:cNvSpPr/>
          <p:nvPr/>
        </p:nvSpPr>
        <p:spPr>
          <a:xfrm>
            <a:off x="3731062" y="5554444"/>
            <a:ext cx="440888" cy="440888"/>
          </a:xfrm>
          <a:prstGeom prst="roundRect">
            <a:avLst>
              <a:gd name="adj" fmla="val 6668"/>
            </a:avLst>
          </a:prstGeom>
          <a:solidFill>
            <a:srgbClr val="2F2B54"/>
          </a:solidFill>
          <a:ln/>
        </p:spPr>
        <p:txBody>
          <a:bodyPr/>
          <a:lstStyle/>
          <a:p>
            <a:endParaRPr lang="en-IN"/>
          </a:p>
        </p:txBody>
      </p:sp>
      <p:sp>
        <p:nvSpPr>
          <p:cNvPr id="7" name="Text 4"/>
          <p:cNvSpPr/>
          <p:nvPr/>
        </p:nvSpPr>
        <p:spPr>
          <a:xfrm>
            <a:off x="3907274" y="5636478"/>
            <a:ext cx="88344" cy="276701"/>
          </a:xfrm>
          <a:prstGeom prst="rect">
            <a:avLst/>
          </a:prstGeom>
          <a:noFill/>
          <a:ln/>
        </p:spPr>
        <p:txBody>
          <a:bodyPr wrap="none" lIns="0" tIns="0" rIns="0" bIns="0" rtlCol="0" anchor="t"/>
          <a:lstStyle/>
          <a:p>
            <a:pPr marL="0" indent="0" algn="ctr">
              <a:lnSpc>
                <a:spcPts val="2150"/>
              </a:lnSpc>
              <a:buNone/>
            </a:pPr>
            <a:r>
              <a:rPr lang="en-US" sz="2150" dirty="0">
                <a:solidFill>
                  <a:srgbClr val="FFFFFF"/>
                </a:solidFill>
                <a:latin typeface="Kanit" pitchFamily="34" charset="0"/>
                <a:ea typeface="Kanit" pitchFamily="34" charset="-122"/>
                <a:cs typeface="Kanit" pitchFamily="34" charset="-120"/>
              </a:rPr>
              <a:t>1</a:t>
            </a:r>
            <a:endParaRPr lang="en-US" sz="2150" dirty="0"/>
          </a:p>
        </p:txBody>
      </p:sp>
      <p:sp>
        <p:nvSpPr>
          <p:cNvPr id="8" name="Text 5"/>
          <p:cNvSpPr/>
          <p:nvPr/>
        </p:nvSpPr>
        <p:spPr>
          <a:xfrm>
            <a:off x="2798683" y="3860244"/>
            <a:ext cx="2305764" cy="288250"/>
          </a:xfrm>
          <a:prstGeom prst="rect">
            <a:avLst/>
          </a:prstGeom>
          <a:noFill/>
          <a:ln/>
        </p:spPr>
        <p:txBody>
          <a:bodyPr wrap="none" lIns="0" tIns="0" rIns="0" bIns="0" rtlCol="0" anchor="t"/>
          <a:lstStyle/>
          <a:p>
            <a:pPr marL="0" indent="0" algn="ctr">
              <a:lnSpc>
                <a:spcPts val="2250"/>
              </a:lnSpc>
              <a:buNone/>
            </a:pPr>
            <a:r>
              <a:rPr lang="en-US" sz="1800" dirty="0">
                <a:solidFill>
                  <a:srgbClr val="000000"/>
                </a:solidFill>
                <a:latin typeface="Kanit" pitchFamily="34" charset="0"/>
                <a:ea typeface="Kanit" pitchFamily="34" charset="-122"/>
                <a:cs typeface="Kanit" pitchFamily="34" charset="-120"/>
              </a:rPr>
              <a:t>Customer Finds Shop</a:t>
            </a:r>
            <a:endParaRPr lang="en-US" sz="1800" dirty="0"/>
          </a:p>
        </p:txBody>
      </p:sp>
      <p:sp>
        <p:nvSpPr>
          <p:cNvPr id="9" name="Text 6"/>
          <p:cNvSpPr/>
          <p:nvPr/>
        </p:nvSpPr>
        <p:spPr>
          <a:xfrm>
            <a:off x="881896" y="4266009"/>
            <a:ext cx="6139339" cy="626983"/>
          </a:xfrm>
          <a:prstGeom prst="rect">
            <a:avLst/>
          </a:prstGeom>
          <a:noFill/>
          <a:ln/>
        </p:spPr>
        <p:txBody>
          <a:bodyPr wrap="square" lIns="0" tIns="0" rIns="0" bIns="0" rtlCol="0" anchor="t"/>
          <a:lstStyle/>
          <a:p>
            <a:pPr marL="0" indent="0" algn="ctr">
              <a:lnSpc>
                <a:spcPts val="2450"/>
              </a:lnSpc>
              <a:buNone/>
            </a:pPr>
            <a:r>
              <a:rPr lang="en-US" sz="1500" dirty="0">
                <a:solidFill>
                  <a:srgbClr val="000000"/>
                </a:solidFill>
                <a:latin typeface="Martel Sans Light" pitchFamily="34" charset="0"/>
                <a:ea typeface="Martel Sans Light" pitchFamily="34" charset="-122"/>
                <a:cs typeface="Martel Sans Light" pitchFamily="34" charset="-120"/>
              </a:rPr>
              <a:t>Customers can search for nearby businesses and view details like location, hours, and product offerings.</a:t>
            </a:r>
            <a:endParaRPr lang="en-US" sz="1500" dirty="0"/>
          </a:p>
        </p:txBody>
      </p:sp>
      <p:sp>
        <p:nvSpPr>
          <p:cNvPr id="10" name="Shape 7"/>
          <p:cNvSpPr/>
          <p:nvPr/>
        </p:nvSpPr>
        <p:spPr>
          <a:xfrm>
            <a:off x="7303651" y="5774829"/>
            <a:ext cx="22860" cy="685919"/>
          </a:xfrm>
          <a:prstGeom prst="roundRect">
            <a:avLst>
              <a:gd name="adj" fmla="val 128604"/>
            </a:avLst>
          </a:prstGeom>
          <a:solidFill>
            <a:srgbClr val="48446D"/>
          </a:solidFill>
          <a:ln/>
        </p:spPr>
        <p:txBody>
          <a:bodyPr/>
          <a:lstStyle/>
          <a:p>
            <a:endParaRPr lang="en-IN"/>
          </a:p>
        </p:txBody>
      </p:sp>
      <p:sp>
        <p:nvSpPr>
          <p:cNvPr id="11" name="Shape 8"/>
          <p:cNvSpPr/>
          <p:nvPr/>
        </p:nvSpPr>
        <p:spPr>
          <a:xfrm>
            <a:off x="7094696" y="5554444"/>
            <a:ext cx="440888" cy="440888"/>
          </a:xfrm>
          <a:prstGeom prst="roundRect">
            <a:avLst>
              <a:gd name="adj" fmla="val 6668"/>
            </a:avLst>
          </a:prstGeom>
          <a:solidFill>
            <a:srgbClr val="2F2B54"/>
          </a:solidFill>
          <a:ln/>
        </p:spPr>
        <p:txBody>
          <a:bodyPr/>
          <a:lstStyle/>
          <a:p>
            <a:endParaRPr lang="en-IN"/>
          </a:p>
        </p:txBody>
      </p:sp>
      <p:sp>
        <p:nvSpPr>
          <p:cNvPr id="12" name="Text 9"/>
          <p:cNvSpPr/>
          <p:nvPr/>
        </p:nvSpPr>
        <p:spPr>
          <a:xfrm>
            <a:off x="7244715" y="5636478"/>
            <a:ext cx="140851" cy="276701"/>
          </a:xfrm>
          <a:prstGeom prst="rect">
            <a:avLst/>
          </a:prstGeom>
          <a:noFill/>
          <a:ln/>
        </p:spPr>
        <p:txBody>
          <a:bodyPr wrap="none" lIns="0" tIns="0" rIns="0" bIns="0" rtlCol="0" anchor="t"/>
          <a:lstStyle/>
          <a:p>
            <a:pPr marL="0" indent="0" algn="ctr">
              <a:lnSpc>
                <a:spcPts val="2150"/>
              </a:lnSpc>
              <a:buNone/>
            </a:pPr>
            <a:r>
              <a:rPr lang="en-US" sz="2150" dirty="0">
                <a:solidFill>
                  <a:srgbClr val="FFFFFF"/>
                </a:solidFill>
                <a:latin typeface="Kanit" pitchFamily="34" charset="0"/>
                <a:ea typeface="Kanit" pitchFamily="34" charset="-122"/>
                <a:cs typeface="Kanit" pitchFamily="34" charset="-120"/>
              </a:rPr>
              <a:t>2</a:t>
            </a:r>
            <a:endParaRPr lang="en-US" sz="2150" dirty="0"/>
          </a:p>
        </p:txBody>
      </p:sp>
      <p:sp>
        <p:nvSpPr>
          <p:cNvPr id="13" name="Text 10"/>
          <p:cNvSpPr/>
          <p:nvPr/>
        </p:nvSpPr>
        <p:spPr>
          <a:xfrm>
            <a:off x="6162318" y="6656784"/>
            <a:ext cx="2305764" cy="288250"/>
          </a:xfrm>
          <a:prstGeom prst="rect">
            <a:avLst/>
          </a:prstGeom>
          <a:noFill/>
          <a:ln/>
        </p:spPr>
        <p:txBody>
          <a:bodyPr wrap="none" lIns="0" tIns="0" rIns="0" bIns="0" rtlCol="0" anchor="t"/>
          <a:lstStyle/>
          <a:p>
            <a:pPr marL="0" indent="0" algn="ctr">
              <a:lnSpc>
                <a:spcPts val="2250"/>
              </a:lnSpc>
              <a:buNone/>
            </a:pPr>
            <a:r>
              <a:rPr lang="en-US" sz="1800" dirty="0">
                <a:solidFill>
                  <a:srgbClr val="000000"/>
                </a:solidFill>
                <a:latin typeface="Kanit" pitchFamily="34" charset="0"/>
                <a:ea typeface="Kanit" pitchFamily="34" charset="-122"/>
                <a:cs typeface="Kanit" pitchFamily="34" charset="-120"/>
              </a:rPr>
              <a:t>Book </a:t>
            </a:r>
            <a:endParaRPr lang="en-US" sz="1800" dirty="0"/>
          </a:p>
        </p:txBody>
      </p:sp>
      <p:sp>
        <p:nvSpPr>
          <p:cNvPr id="14" name="Text 11"/>
          <p:cNvSpPr/>
          <p:nvPr/>
        </p:nvSpPr>
        <p:spPr>
          <a:xfrm>
            <a:off x="4245531" y="7062549"/>
            <a:ext cx="6139339" cy="626983"/>
          </a:xfrm>
          <a:prstGeom prst="rect">
            <a:avLst/>
          </a:prstGeom>
          <a:noFill/>
          <a:ln/>
        </p:spPr>
        <p:txBody>
          <a:bodyPr wrap="square" lIns="0" tIns="0" rIns="0" bIns="0" rtlCol="0" anchor="t"/>
          <a:lstStyle/>
          <a:p>
            <a:pPr marL="0" indent="0" algn="ctr">
              <a:lnSpc>
                <a:spcPts val="2450"/>
              </a:lnSpc>
              <a:buNone/>
            </a:pPr>
            <a:r>
              <a:rPr lang="en-US" sz="1500" dirty="0">
                <a:solidFill>
                  <a:srgbClr val="000000"/>
                </a:solidFill>
                <a:latin typeface="Martel Sans Light" pitchFamily="34" charset="0"/>
                <a:ea typeface="Martel Sans Light" pitchFamily="34" charset="-122"/>
                <a:cs typeface="Martel Sans Light" pitchFamily="34" charset="-120"/>
              </a:rPr>
              <a:t>Customers can book the products which they like based on the availability of products and price through the platform.</a:t>
            </a:r>
            <a:endParaRPr lang="en-US" sz="1500" dirty="0"/>
          </a:p>
        </p:txBody>
      </p:sp>
      <p:sp>
        <p:nvSpPr>
          <p:cNvPr id="15" name="Shape 12"/>
          <p:cNvSpPr/>
          <p:nvPr/>
        </p:nvSpPr>
        <p:spPr>
          <a:xfrm>
            <a:off x="10667286" y="5089029"/>
            <a:ext cx="22860" cy="685919"/>
          </a:xfrm>
          <a:prstGeom prst="roundRect">
            <a:avLst>
              <a:gd name="adj" fmla="val 128604"/>
            </a:avLst>
          </a:prstGeom>
          <a:solidFill>
            <a:srgbClr val="48446D"/>
          </a:solidFill>
          <a:ln/>
        </p:spPr>
        <p:txBody>
          <a:bodyPr/>
          <a:lstStyle/>
          <a:p>
            <a:endParaRPr lang="en-IN"/>
          </a:p>
        </p:txBody>
      </p:sp>
      <p:sp>
        <p:nvSpPr>
          <p:cNvPr id="16" name="Shape 13"/>
          <p:cNvSpPr/>
          <p:nvPr/>
        </p:nvSpPr>
        <p:spPr>
          <a:xfrm>
            <a:off x="10458331" y="5554444"/>
            <a:ext cx="440888" cy="440888"/>
          </a:xfrm>
          <a:prstGeom prst="roundRect">
            <a:avLst>
              <a:gd name="adj" fmla="val 6668"/>
            </a:avLst>
          </a:prstGeom>
          <a:solidFill>
            <a:srgbClr val="2F2B54"/>
          </a:solidFill>
          <a:ln/>
        </p:spPr>
        <p:txBody>
          <a:bodyPr/>
          <a:lstStyle/>
          <a:p>
            <a:endParaRPr lang="en-IN"/>
          </a:p>
        </p:txBody>
      </p:sp>
      <p:sp>
        <p:nvSpPr>
          <p:cNvPr id="17" name="Text 14"/>
          <p:cNvSpPr/>
          <p:nvPr/>
        </p:nvSpPr>
        <p:spPr>
          <a:xfrm>
            <a:off x="10606921" y="5636478"/>
            <a:ext cx="143589" cy="276701"/>
          </a:xfrm>
          <a:prstGeom prst="rect">
            <a:avLst/>
          </a:prstGeom>
          <a:noFill/>
          <a:ln/>
        </p:spPr>
        <p:txBody>
          <a:bodyPr wrap="none" lIns="0" tIns="0" rIns="0" bIns="0" rtlCol="0" anchor="t"/>
          <a:lstStyle/>
          <a:p>
            <a:pPr marL="0" indent="0" algn="ctr">
              <a:lnSpc>
                <a:spcPts val="2150"/>
              </a:lnSpc>
              <a:buNone/>
            </a:pPr>
            <a:r>
              <a:rPr lang="en-US" sz="2150" dirty="0">
                <a:solidFill>
                  <a:srgbClr val="FFFFFF"/>
                </a:solidFill>
                <a:latin typeface="Kanit" pitchFamily="34" charset="0"/>
                <a:ea typeface="Kanit" pitchFamily="34" charset="-122"/>
                <a:cs typeface="Kanit" pitchFamily="34" charset="-120"/>
              </a:rPr>
              <a:t>3</a:t>
            </a:r>
            <a:endParaRPr lang="en-US" sz="2150" dirty="0"/>
          </a:p>
        </p:txBody>
      </p:sp>
      <p:sp>
        <p:nvSpPr>
          <p:cNvPr id="18" name="Text 15"/>
          <p:cNvSpPr/>
          <p:nvPr/>
        </p:nvSpPr>
        <p:spPr>
          <a:xfrm>
            <a:off x="9525952" y="3860244"/>
            <a:ext cx="2305764" cy="288250"/>
          </a:xfrm>
          <a:prstGeom prst="rect">
            <a:avLst/>
          </a:prstGeom>
          <a:noFill/>
          <a:ln/>
        </p:spPr>
        <p:txBody>
          <a:bodyPr wrap="none" lIns="0" tIns="0" rIns="0" bIns="0" rtlCol="0" anchor="t"/>
          <a:lstStyle/>
          <a:p>
            <a:pPr marL="0" indent="0" algn="ctr">
              <a:lnSpc>
                <a:spcPts val="2250"/>
              </a:lnSpc>
              <a:buNone/>
            </a:pPr>
            <a:r>
              <a:rPr lang="en-US" sz="1800" dirty="0">
                <a:solidFill>
                  <a:srgbClr val="000000"/>
                </a:solidFill>
                <a:latin typeface="Kanit" pitchFamily="34" charset="0"/>
                <a:ea typeface="Kanit" pitchFamily="34" charset="-122"/>
                <a:cs typeface="Kanit" pitchFamily="34" charset="-120"/>
              </a:rPr>
              <a:t>Leave Reviews</a:t>
            </a:r>
            <a:endParaRPr lang="en-US" sz="1800" dirty="0"/>
          </a:p>
        </p:txBody>
      </p:sp>
      <p:sp>
        <p:nvSpPr>
          <p:cNvPr id="19" name="Text 16"/>
          <p:cNvSpPr/>
          <p:nvPr/>
        </p:nvSpPr>
        <p:spPr>
          <a:xfrm>
            <a:off x="7609165" y="4266009"/>
            <a:ext cx="6139339" cy="626983"/>
          </a:xfrm>
          <a:prstGeom prst="rect">
            <a:avLst/>
          </a:prstGeom>
          <a:noFill/>
          <a:ln/>
        </p:spPr>
        <p:txBody>
          <a:bodyPr wrap="square" lIns="0" tIns="0" rIns="0" bIns="0" rtlCol="0" anchor="t"/>
          <a:lstStyle/>
          <a:p>
            <a:pPr marL="0" indent="0" algn="ctr">
              <a:lnSpc>
                <a:spcPts val="2450"/>
              </a:lnSpc>
              <a:buNone/>
            </a:pPr>
            <a:r>
              <a:rPr lang="en-US" sz="1500" dirty="0">
                <a:solidFill>
                  <a:srgbClr val="000000"/>
                </a:solidFill>
                <a:latin typeface="Martel Sans Light" pitchFamily="34" charset="0"/>
                <a:ea typeface="Martel Sans Light" pitchFamily="34" charset="-122"/>
                <a:cs typeface="Martel Sans Light" pitchFamily="34" charset="-120"/>
              </a:rPr>
              <a:t>After their visit, customers can share their experience to help build trust and guide future shoppers.</a:t>
            </a:r>
            <a:endParaRPr lang="en-US" sz="1500" dirty="0"/>
          </a:p>
        </p:txBody>
      </p:sp>
      <p:sp>
        <p:nvSpPr>
          <p:cNvPr id="20" name="Rectangle 19">
            <a:extLst>
              <a:ext uri="{FF2B5EF4-FFF2-40B4-BE49-F238E27FC236}">
                <a16:creationId xmlns:a16="http://schemas.microsoft.com/office/drawing/2014/main" id="{EAD5BA11-0C2C-E925-8E62-773BC643EFAC}"/>
              </a:ext>
            </a:extLst>
          </p:cNvPr>
          <p:cNvSpPr/>
          <p:nvPr/>
        </p:nvSpPr>
        <p:spPr>
          <a:xfrm>
            <a:off x="12480401" y="7660093"/>
            <a:ext cx="2068975" cy="49821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02456" y="1163955"/>
            <a:ext cx="6497955" cy="506254"/>
          </a:xfrm>
          <a:prstGeom prst="rect">
            <a:avLst/>
          </a:prstGeom>
          <a:noFill/>
          <a:ln/>
        </p:spPr>
        <p:txBody>
          <a:bodyPr wrap="none" lIns="0" tIns="0" rIns="0" bIns="0" rtlCol="0" anchor="t"/>
          <a:lstStyle/>
          <a:p>
            <a:pPr marL="0" indent="0">
              <a:lnSpc>
                <a:spcPts val="3950"/>
              </a:lnSpc>
              <a:buNone/>
            </a:pPr>
            <a:r>
              <a:rPr lang="en-US" sz="3150" dirty="0">
                <a:solidFill>
                  <a:srgbClr val="000000"/>
                </a:solidFill>
                <a:latin typeface="Kanit" pitchFamily="34" charset="0"/>
                <a:ea typeface="Kanit" pitchFamily="34" charset="-122"/>
                <a:cs typeface="Kanit" pitchFamily="34" charset="-120"/>
              </a:rPr>
              <a:t>Seller Onboarding and Management</a:t>
            </a:r>
            <a:endParaRPr lang="en-US" sz="3150" dirty="0"/>
          </a:p>
        </p:txBody>
      </p:sp>
      <p:pic>
        <p:nvPicPr>
          <p:cNvPr id="3" name="Image 0" descr="preencoded.png"/>
          <p:cNvPicPr>
            <a:picLocks noChangeAspect="1"/>
          </p:cNvPicPr>
          <p:nvPr/>
        </p:nvPicPr>
        <p:blipFill>
          <a:blip r:embed="rId3"/>
          <a:stretch>
            <a:fillRect/>
          </a:stretch>
        </p:blipFill>
        <p:spPr>
          <a:xfrm>
            <a:off x="3294221" y="2014418"/>
            <a:ext cx="1329095" cy="975836"/>
          </a:xfrm>
          <a:prstGeom prst="rect">
            <a:avLst/>
          </a:prstGeom>
        </p:spPr>
      </p:pic>
      <p:sp>
        <p:nvSpPr>
          <p:cNvPr id="4" name="Text 1"/>
          <p:cNvSpPr/>
          <p:nvPr/>
        </p:nvSpPr>
        <p:spPr>
          <a:xfrm>
            <a:off x="3924419" y="2450663"/>
            <a:ext cx="68699" cy="344210"/>
          </a:xfrm>
          <a:prstGeom prst="rect">
            <a:avLst/>
          </a:prstGeom>
          <a:noFill/>
          <a:ln/>
        </p:spPr>
        <p:txBody>
          <a:bodyPr wrap="none" lIns="0" tIns="0" rIns="0" bIns="0" rtlCol="0" anchor="t"/>
          <a:lstStyle/>
          <a:p>
            <a:pPr marL="0" indent="0" algn="ctr">
              <a:lnSpc>
                <a:spcPts val="2700"/>
              </a:lnSpc>
              <a:buNone/>
            </a:pPr>
            <a:r>
              <a:rPr lang="en-US" sz="1650" dirty="0">
                <a:solidFill>
                  <a:srgbClr val="FFFFFF"/>
                </a:solidFill>
                <a:latin typeface="Kanit" pitchFamily="34" charset="0"/>
                <a:ea typeface="Kanit" pitchFamily="34" charset="-122"/>
                <a:cs typeface="Kanit" pitchFamily="34" charset="-120"/>
              </a:rPr>
              <a:t>1</a:t>
            </a:r>
            <a:endParaRPr lang="en-US" sz="1650" dirty="0"/>
          </a:p>
        </p:txBody>
      </p:sp>
      <p:sp>
        <p:nvSpPr>
          <p:cNvPr id="5" name="Text 2"/>
          <p:cNvSpPr/>
          <p:nvPr/>
        </p:nvSpPr>
        <p:spPr>
          <a:xfrm>
            <a:off x="4795361" y="2375773"/>
            <a:ext cx="1656993" cy="253127"/>
          </a:xfrm>
          <a:prstGeom prst="rect">
            <a:avLst/>
          </a:prstGeom>
          <a:noFill/>
          <a:ln/>
        </p:spPr>
        <p:txBody>
          <a:bodyPr wrap="none" lIns="0" tIns="0" rIns="0" bIns="0" rtlCol="0" anchor="t"/>
          <a:lstStyle/>
          <a:p>
            <a:pPr marL="0" indent="0" algn="l">
              <a:lnSpc>
                <a:spcPts val="1950"/>
              </a:lnSpc>
              <a:buNone/>
            </a:pPr>
            <a:r>
              <a:rPr lang="en-US" sz="1550" dirty="0">
                <a:solidFill>
                  <a:srgbClr val="000000"/>
                </a:solidFill>
                <a:latin typeface="Kanit" pitchFamily="34" charset="0"/>
                <a:ea typeface="Kanit" pitchFamily="34" charset="-122"/>
                <a:cs typeface="Kanit" pitchFamily="34" charset="-120"/>
              </a:rPr>
              <a:t>Seller Registration</a:t>
            </a:r>
            <a:endParaRPr lang="en-US" sz="1550" dirty="0"/>
          </a:p>
        </p:txBody>
      </p:sp>
      <p:pic>
        <p:nvPicPr>
          <p:cNvPr id="7" name="Image 1" descr="preencoded.png"/>
          <p:cNvPicPr>
            <a:picLocks noChangeAspect="1"/>
          </p:cNvPicPr>
          <p:nvPr/>
        </p:nvPicPr>
        <p:blipFill>
          <a:blip r:embed="rId4"/>
          <a:stretch>
            <a:fillRect/>
          </a:stretch>
        </p:blipFill>
        <p:spPr>
          <a:xfrm>
            <a:off x="2629614" y="3033236"/>
            <a:ext cx="2658189" cy="975836"/>
          </a:xfrm>
          <a:prstGeom prst="rect">
            <a:avLst/>
          </a:prstGeom>
        </p:spPr>
      </p:pic>
      <p:sp>
        <p:nvSpPr>
          <p:cNvPr id="8" name="Text 4"/>
          <p:cNvSpPr/>
          <p:nvPr/>
        </p:nvSpPr>
        <p:spPr>
          <a:xfrm>
            <a:off x="3903940" y="3348990"/>
            <a:ext cx="109537" cy="344210"/>
          </a:xfrm>
          <a:prstGeom prst="rect">
            <a:avLst/>
          </a:prstGeom>
          <a:noFill/>
          <a:ln/>
        </p:spPr>
        <p:txBody>
          <a:bodyPr wrap="none" lIns="0" tIns="0" rIns="0" bIns="0" rtlCol="0" anchor="t"/>
          <a:lstStyle/>
          <a:p>
            <a:pPr marL="0" indent="0" algn="ctr">
              <a:lnSpc>
                <a:spcPts val="2700"/>
              </a:lnSpc>
              <a:buNone/>
            </a:pPr>
            <a:r>
              <a:rPr lang="en-US" sz="1650" dirty="0">
                <a:solidFill>
                  <a:srgbClr val="FFFFFF"/>
                </a:solidFill>
                <a:latin typeface="Kanit" pitchFamily="34" charset="0"/>
                <a:ea typeface="Kanit" pitchFamily="34" charset="-122"/>
                <a:cs typeface="Kanit" pitchFamily="34" charset="-120"/>
              </a:rPr>
              <a:t>2</a:t>
            </a:r>
            <a:endParaRPr lang="en-US" sz="1650" dirty="0"/>
          </a:p>
        </p:txBody>
      </p:sp>
      <p:sp>
        <p:nvSpPr>
          <p:cNvPr id="9" name="Text 5"/>
          <p:cNvSpPr/>
          <p:nvPr/>
        </p:nvSpPr>
        <p:spPr>
          <a:xfrm>
            <a:off x="5459849" y="3205282"/>
            <a:ext cx="2025134" cy="253127"/>
          </a:xfrm>
          <a:prstGeom prst="rect">
            <a:avLst/>
          </a:prstGeom>
          <a:noFill/>
          <a:ln/>
        </p:spPr>
        <p:txBody>
          <a:bodyPr wrap="none" lIns="0" tIns="0" rIns="0" bIns="0" rtlCol="0" anchor="t"/>
          <a:lstStyle/>
          <a:p>
            <a:pPr marL="0" indent="0" algn="l">
              <a:lnSpc>
                <a:spcPts val="1950"/>
              </a:lnSpc>
              <a:buNone/>
            </a:pPr>
            <a:r>
              <a:rPr lang="en-US" sz="1550" dirty="0">
                <a:solidFill>
                  <a:srgbClr val="000000"/>
                </a:solidFill>
                <a:latin typeface="Kanit" pitchFamily="34" charset="0"/>
                <a:ea typeface="Kanit" pitchFamily="34" charset="-122"/>
                <a:cs typeface="Kanit" pitchFamily="34" charset="-120"/>
              </a:rPr>
              <a:t>Product Listing</a:t>
            </a:r>
            <a:endParaRPr lang="en-US" sz="1550" dirty="0"/>
          </a:p>
        </p:txBody>
      </p:sp>
      <p:sp>
        <p:nvSpPr>
          <p:cNvPr id="10" name="Text 6"/>
          <p:cNvSpPr/>
          <p:nvPr/>
        </p:nvSpPr>
        <p:spPr>
          <a:xfrm>
            <a:off x="5459849" y="3561636"/>
            <a:ext cx="3930968" cy="275392"/>
          </a:xfrm>
          <a:prstGeom prst="rect">
            <a:avLst/>
          </a:prstGeom>
          <a:noFill/>
          <a:ln/>
        </p:spPr>
        <p:txBody>
          <a:bodyPr wrap="none" lIns="0" tIns="0" rIns="0" bIns="0" rtlCol="0" anchor="t"/>
          <a:lstStyle/>
          <a:p>
            <a:pPr marL="0" indent="0" algn="l">
              <a:lnSpc>
                <a:spcPts val="2150"/>
              </a:lnSpc>
              <a:buNone/>
            </a:pPr>
            <a:r>
              <a:rPr lang="en-US" sz="1350" dirty="0">
                <a:solidFill>
                  <a:srgbClr val="000000"/>
                </a:solidFill>
                <a:latin typeface="Martel Sans Light" pitchFamily="34" charset="0"/>
                <a:ea typeface="Martel Sans Light" pitchFamily="34" charset="-122"/>
                <a:cs typeface="Martel Sans Light" pitchFamily="34" charset="-120"/>
              </a:rPr>
              <a:t>Sellers can add and update their product catalog.</a:t>
            </a:r>
            <a:endParaRPr lang="en-US" sz="1350" dirty="0"/>
          </a:p>
        </p:txBody>
      </p:sp>
      <p:pic>
        <p:nvPicPr>
          <p:cNvPr id="12" name="Image 2" descr="preencoded.png"/>
          <p:cNvPicPr>
            <a:picLocks noChangeAspect="1"/>
          </p:cNvPicPr>
          <p:nvPr/>
        </p:nvPicPr>
        <p:blipFill>
          <a:blip r:embed="rId5"/>
          <a:stretch>
            <a:fillRect/>
          </a:stretch>
        </p:blipFill>
        <p:spPr>
          <a:xfrm>
            <a:off x="1965127" y="4052054"/>
            <a:ext cx="3987284" cy="975836"/>
          </a:xfrm>
          <a:prstGeom prst="rect">
            <a:avLst/>
          </a:prstGeom>
        </p:spPr>
      </p:pic>
      <p:sp>
        <p:nvSpPr>
          <p:cNvPr id="13" name="Text 8"/>
          <p:cNvSpPr/>
          <p:nvPr/>
        </p:nvSpPr>
        <p:spPr>
          <a:xfrm>
            <a:off x="3902869" y="4367808"/>
            <a:ext cx="111681" cy="344210"/>
          </a:xfrm>
          <a:prstGeom prst="rect">
            <a:avLst/>
          </a:prstGeom>
          <a:noFill/>
          <a:ln/>
        </p:spPr>
        <p:txBody>
          <a:bodyPr wrap="none" lIns="0" tIns="0" rIns="0" bIns="0" rtlCol="0" anchor="t"/>
          <a:lstStyle/>
          <a:p>
            <a:pPr marL="0" indent="0" algn="ctr">
              <a:lnSpc>
                <a:spcPts val="2700"/>
              </a:lnSpc>
              <a:buNone/>
            </a:pPr>
            <a:r>
              <a:rPr lang="en-US" sz="1650" dirty="0">
                <a:solidFill>
                  <a:srgbClr val="FFFFFF"/>
                </a:solidFill>
                <a:latin typeface="Kanit" pitchFamily="34" charset="0"/>
                <a:ea typeface="Kanit" pitchFamily="34" charset="-122"/>
                <a:cs typeface="Kanit" pitchFamily="34" charset="-120"/>
              </a:rPr>
              <a:t>3</a:t>
            </a:r>
            <a:endParaRPr lang="en-US" sz="1650" dirty="0"/>
          </a:p>
        </p:txBody>
      </p:sp>
      <p:sp>
        <p:nvSpPr>
          <p:cNvPr id="14" name="Text 9"/>
          <p:cNvSpPr/>
          <p:nvPr/>
        </p:nvSpPr>
        <p:spPr>
          <a:xfrm>
            <a:off x="6124456" y="4224099"/>
            <a:ext cx="2025134" cy="253127"/>
          </a:xfrm>
          <a:prstGeom prst="rect">
            <a:avLst/>
          </a:prstGeom>
          <a:noFill/>
          <a:ln/>
        </p:spPr>
        <p:txBody>
          <a:bodyPr wrap="none" lIns="0" tIns="0" rIns="0" bIns="0" rtlCol="0" anchor="t"/>
          <a:lstStyle/>
          <a:p>
            <a:pPr marL="0" indent="0" algn="l">
              <a:lnSpc>
                <a:spcPts val="1950"/>
              </a:lnSpc>
              <a:buNone/>
            </a:pPr>
            <a:r>
              <a:rPr lang="en-US" sz="1550" dirty="0">
                <a:solidFill>
                  <a:srgbClr val="000000"/>
                </a:solidFill>
                <a:latin typeface="Kanit" pitchFamily="34" charset="0"/>
                <a:ea typeface="Kanit" pitchFamily="34" charset="-122"/>
                <a:cs typeface="Kanit" pitchFamily="34" charset="-120"/>
              </a:rPr>
              <a:t>Order Processing</a:t>
            </a:r>
            <a:endParaRPr lang="en-US" sz="1550" dirty="0"/>
          </a:p>
        </p:txBody>
      </p:sp>
      <p:sp>
        <p:nvSpPr>
          <p:cNvPr id="15" name="Text 10"/>
          <p:cNvSpPr/>
          <p:nvPr/>
        </p:nvSpPr>
        <p:spPr>
          <a:xfrm>
            <a:off x="6124456" y="4580453"/>
            <a:ext cx="5110520" cy="275392"/>
          </a:xfrm>
          <a:prstGeom prst="rect">
            <a:avLst/>
          </a:prstGeom>
          <a:noFill/>
          <a:ln/>
        </p:spPr>
        <p:txBody>
          <a:bodyPr wrap="none" lIns="0" tIns="0" rIns="0" bIns="0" rtlCol="0" anchor="t"/>
          <a:lstStyle/>
          <a:p>
            <a:pPr marL="0" indent="0" algn="l">
              <a:lnSpc>
                <a:spcPts val="2150"/>
              </a:lnSpc>
              <a:buNone/>
            </a:pPr>
            <a:r>
              <a:rPr lang="en-US" sz="1350" dirty="0">
                <a:solidFill>
                  <a:srgbClr val="000000"/>
                </a:solidFill>
                <a:latin typeface="Martel Sans Light" pitchFamily="34" charset="0"/>
                <a:ea typeface="Martel Sans Light" pitchFamily="34" charset="-122"/>
                <a:cs typeface="Martel Sans Light" pitchFamily="34" charset="-120"/>
              </a:rPr>
              <a:t>Sellers receive and fulfill customer orders through the platform.</a:t>
            </a:r>
            <a:endParaRPr lang="en-US" sz="1350" dirty="0"/>
          </a:p>
        </p:txBody>
      </p:sp>
      <p:pic>
        <p:nvPicPr>
          <p:cNvPr id="17" name="Image 3" descr="preencoded.png"/>
          <p:cNvPicPr>
            <a:picLocks noChangeAspect="1"/>
          </p:cNvPicPr>
          <p:nvPr/>
        </p:nvPicPr>
        <p:blipFill>
          <a:blip r:embed="rId6"/>
          <a:stretch>
            <a:fillRect/>
          </a:stretch>
        </p:blipFill>
        <p:spPr>
          <a:xfrm>
            <a:off x="1300520" y="5070872"/>
            <a:ext cx="5316379" cy="975836"/>
          </a:xfrm>
          <a:prstGeom prst="rect">
            <a:avLst/>
          </a:prstGeom>
        </p:spPr>
      </p:pic>
      <p:sp>
        <p:nvSpPr>
          <p:cNvPr id="18" name="Text 12"/>
          <p:cNvSpPr/>
          <p:nvPr/>
        </p:nvSpPr>
        <p:spPr>
          <a:xfrm>
            <a:off x="3900249" y="5386626"/>
            <a:ext cx="116800" cy="344210"/>
          </a:xfrm>
          <a:prstGeom prst="rect">
            <a:avLst/>
          </a:prstGeom>
          <a:noFill/>
          <a:ln/>
        </p:spPr>
        <p:txBody>
          <a:bodyPr wrap="none" lIns="0" tIns="0" rIns="0" bIns="0" rtlCol="0" anchor="t"/>
          <a:lstStyle/>
          <a:p>
            <a:pPr marL="0" indent="0" algn="ctr">
              <a:lnSpc>
                <a:spcPts val="2700"/>
              </a:lnSpc>
              <a:buNone/>
            </a:pPr>
            <a:r>
              <a:rPr lang="en-US" sz="1650" dirty="0">
                <a:solidFill>
                  <a:srgbClr val="FFFFFF"/>
                </a:solidFill>
                <a:latin typeface="Kanit" pitchFamily="34" charset="0"/>
                <a:ea typeface="Kanit" pitchFamily="34" charset="-122"/>
                <a:cs typeface="Kanit" pitchFamily="34" charset="-120"/>
              </a:rPr>
              <a:t>4</a:t>
            </a:r>
            <a:endParaRPr lang="en-US" sz="1650" dirty="0"/>
          </a:p>
        </p:txBody>
      </p:sp>
      <p:sp>
        <p:nvSpPr>
          <p:cNvPr id="19" name="Text 13"/>
          <p:cNvSpPr/>
          <p:nvPr/>
        </p:nvSpPr>
        <p:spPr>
          <a:xfrm>
            <a:off x="6788944" y="5242917"/>
            <a:ext cx="2049661" cy="253127"/>
          </a:xfrm>
          <a:prstGeom prst="rect">
            <a:avLst/>
          </a:prstGeom>
          <a:noFill/>
          <a:ln/>
        </p:spPr>
        <p:txBody>
          <a:bodyPr wrap="none" lIns="0" tIns="0" rIns="0" bIns="0" rtlCol="0" anchor="t"/>
          <a:lstStyle/>
          <a:p>
            <a:pPr marL="0" indent="0" algn="l">
              <a:lnSpc>
                <a:spcPts val="1950"/>
              </a:lnSpc>
              <a:buNone/>
            </a:pPr>
            <a:r>
              <a:rPr lang="en-US" sz="1550" dirty="0">
                <a:solidFill>
                  <a:srgbClr val="000000"/>
                </a:solidFill>
                <a:latin typeface="Kanit" pitchFamily="34" charset="0"/>
                <a:ea typeface="Kanit" pitchFamily="34" charset="-122"/>
                <a:cs typeface="Kanit" pitchFamily="34" charset="-120"/>
              </a:rPr>
              <a:t>Customer Engagement</a:t>
            </a:r>
            <a:endParaRPr lang="en-US" sz="1550" dirty="0"/>
          </a:p>
        </p:txBody>
      </p:sp>
      <p:sp>
        <p:nvSpPr>
          <p:cNvPr id="20" name="Text 14"/>
          <p:cNvSpPr/>
          <p:nvPr/>
        </p:nvSpPr>
        <p:spPr>
          <a:xfrm>
            <a:off x="6788944" y="5599271"/>
            <a:ext cx="5361146" cy="275392"/>
          </a:xfrm>
          <a:prstGeom prst="rect">
            <a:avLst/>
          </a:prstGeom>
          <a:noFill/>
          <a:ln/>
        </p:spPr>
        <p:txBody>
          <a:bodyPr wrap="none" lIns="0" tIns="0" rIns="0" bIns="0" rtlCol="0" anchor="t"/>
          <a:lstStyle/>
          <a:p>
            <a:pPr marL="0" indent="0" algn="l">
              <a:lnSpc>
                <a:spcPts val="2150"/>
              </a:lnSpc>
              <a:buNone/>
            </a:pPr>
            <a:r>
              <a:rPr lang="en-US" sz="1350" dirty="0">
                <a:solidFill>
                  <a:srgbClr val="000000"/>
                </a:solidFill>
                <a:latin typeface="Martel Sans Light" pitchFamily="34" charset="0"/>
                <a:ea typeface="Martel Sans Light" pitchFamily="34" charset="-122"/>
                <a:cs typeface="Martel Sans Light" pitchFamily="34" charset="-120"/>
              </a:rPr>
              <a:t>Sellers can View the customer reviews and manage their Products .</a:t>
            </a:r>
            <a:endParaRPr lang="en-US" sz="1350" dirty="0"/>
          </a:p>
        </p:txBody>
      </p:sp>
      <p:pic>
        <p:nvPicPr>
          <p:cNvPr id="22" name="Image 4" descr="preencoded.png"/>
          <p:cNvPicPr>
            <a:picLocks noChangeAspect="1"/>
          </p:cNvPicPr>
          <p:nvPr/>
        </p:nvPicPr>
        <p:blipFill>
          <a:blip r:embed="rId7"/>
          <a:stretch>
            <a:fillRect/>
          </a:stretch>
        </p:blipFill>
        <p:spPr>
          <a:xfrm>
            <a:off x="635913" y="6089690"/>
            <a:ext cx="6645593" cy="975836"/>
          </a:xfrm>
          <a:prstGeom prst="rect">
            <a:avLst/>
          </a:prstGeom>
        </p:spPr>
      </p:pic>
      <p:sp>
        <p:nvSpPr>
          <p:cNvPr id="23" name="Text 16"/>
          <p:cNvSpPr/>
          <p:nvPr/>
        </p:nvSpPr>
        <p:spPr>
          <a:xfrm>
            <a:off x="3903226" y="6405443"/>
            <a:ext cx="110847" cy="344210"/>
          </a:xfrm>
          <a:prstGeom prst="rect">
            <a:avLst/>
          </a:prstGeom>
          <a:noFill/>
          <a:ln/>
        </p:spPr>
        <p:txBody>
          <a:bodyPr wrap="none" lIns="0" tIns="0" rIns="0" bIns="0" rtlCol="0" anchor="t"/>
          <a:lstStyle/>
          <a:p>
            <a:pPr marL="0" indent="0" algn="ctr">
              <a:lnSpc>
                <a:spcPts val="2700"/>
              </a:lnSpc>
              <a:buNone/>
            </a:pPr>
            <a:r>
              <a:rPr lang="en-US" sz="1650" dirty="0">
                <a:solidFill>
                  <a:srgbClr val="FFFFFF"/>
                </a:solidFill>
                <a:latin typeface="Kanit" pitchFamily="34" charset="0"/>
                <a:ea typeface="Kanit" pitchFamily="34" charset="-122"/>
                <a:cs typeface="Kanit" pitchFamily="34" charset="-120"/>
              </a:rPr>
              <a:t>5</a:t>
            </a:r>
            <a:endParaRPr lang="en-US" sz="1650" dirty="0"/>
          </a:p>
        </p:txBody>
      </p:sp>
      <p:sp>
        <p:nvSpPr>
          <p:cNvPr id="24" name="Text 17"/>
          <p:cNvSpPr/>
          <p:nvPr/>
        </p:nvSpPr>
        <p:spPr>
          <a:xfrm>
            <a:off x="7453551" y="6261735"/>
            <a:ext cx="2025134" cy="253127"/>
          </a:xfrm>
          <a:prstGeom prst="rect">
            <a:avLst/>
          </a:prstGeom>
          <a:noFill/>
          <a:ln/>
        </p:spPr>
        <p:txBody>
          <a:bodyPr wrap="none" lIns="0" tIns="0" rIns="0" bIns="0" rtlCol="0" anchor="t"/>
          <a:lstStyle/>
          <a:p>
            <a:pPr marL="0" indent="0" algn="l">
              <a:lnSpc>
                <a:spcPts val="1950"/>
              </a:lnSpc>
              <a:buNone/>
            </a:pPr>
            <a:r>
              <a:rPr lang="en-US" sz="1550" dirty="0">
                <a:solidFill>
                  <a:srgbClr val="000000"/>
                </a:solidFill>
                <a:latin typeface="Kanit" pitchFamily="34" charset="0"/>
                <a:ea typeface="Kanit" pitchFamily="34" charset="-122"/>
                <a:cs typeface="Kanit" pitchFamily="34" charset="-120"/>
              </a:rPr>
              <a:t>Performance Insights</a:t>
            </a:r>
            <a:endParaRPr lang="en-US" sz="1550" dirty="0"/>
          </a:p>
        </p:txBody>
      </p:sp>
      <p:sp>
        <p:nvSpPr>
          <p:cNvPr id="25" name="Text 18"/>
          <p:cNvSpPr/>
          <p:nvPr/>
        </p:nvSpPr>
        <p:spPr>
          <a:xfrm>
            <a:off x="7453551" y="6618089"/>
            <a:ext cx="6138862" cy="275392"/>
          </a:xfrm>
          <a:prstGeom prst="rect">
            <a:avLst/>
          </a:prstGeom>
          <a:noFill/>
          <a:ln/>
        </p:spPr>
        <p:txBody>
          <a:bodyPr wrap="none" lIns="0" tIns="0" rIns="0" bIns="0" rtlCol="0" anchor="t"/>
          <a:lstStyle/>
          <a:p>
            <a:pPr marL="0" indent="0" algn="l">
              <a:lnSpc>
                <a:spcPts val="2150"/>
              </a:lnSpc>
              <a:buNone/>
            </a:pPr>
            <a:r>
              <a:rPr lang="en-US" sz="1350" dirty="0">
                <a:solidFill>
                  <a:srgbClr val="000000"/>
                </a:solidFill>
                <a:latin typeface="Martel Sans Light" pitchFamily="34" charset="0"/>
                <a:ea typeface="Martel Sans Light" pitchFamily="34" charset="-122"/>
                <a:cs typeface="Martel Sans Light" pitchFamily="34" charset="-120"/>
              </a:rPr>
              <a:t>Sellers access sales data and customer analytics to optimize their strategies.</a:t>
            </a:r>
            <a:endParaRPr lang="en-US" sz="1350" dirty="0"/>
          </a:p>
        </p:txBody>
      </p:sp>
      <p:sp>
        <p:nvSpPr>
          <p:cNvPr id="26" name="Rectangle 25">
            <a:extLst>
              <a:ext uri="{FF2B5EF4-FFF2-40B4-BE49-F238E27FC236}">
                <a16:creationId xmlns:a16="http://schemas.microsoft.com/office/drawing/2014/main" id="{B1AEA92D-BC7D-B47E-B2A9-F9BC8CCF5A11}"/>
              </a:ext>
            </a:extLst>
          </p:cNvPr>
          <p:cNvSpPr/>
          <p:nvPr/>
        </p:nvSpPr>
        <p:spPr>
          <a:xfrm>
            <a:off x="12480401" y="7660093"/>
            <a:ext cx="2068975" cy="49821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000"/>
                                        <p:tgtEl>
                                          <p:spTgt spid="10"/>
                                        </p:tgtEl>
                                      </p:cBhvr>
                                    </p:animEffect>
                                    <p:anim calcmode="lin" valueType="num">
                                      <p:cBhvr>
                                        <p:cTn id="40" dur="1000" fill="hold"/>
                                        <p:tgtEl>
                                          <p:spTgt spid="10"/>
                                        </p:tgtEl>
                                        <p:attrNameLst>
                                          <p:attrName>ppt_x</p:attrName>
                                        </p:attrNameLst>
                                      </p:cBhvr>
                                      <p:tavLst>
                                        <p:tav tm="0">
                                          <p:val>
                                            <p:strVal val="#ppt_x"/>
                                          </p:val>
                                        </p:tav>
                                        <p:tav tm="100000">
                                          <p:val>
                                            <p:strVal val="#ppt_x"/>
                                          </p:val>
                                        </p:tav>
                                      </p:tavLst>
                                    </p:anim>
                                    <p:anim calcmode="lin" valueType="num">
                                      <p:cBhvr>
                                        <p:cTn id="4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1000"/>
                                        <p:tgtEl>
                                          <p:spTgt spid="12"/>
                                        </p:tgtEl>
                                      </p:cBhvr>
                                    </p:animEffect>
                                    <p:anim calcmode="lin" valueType="num">
                                      <p:cBhvr>
                                        <p:cTn id="47" dur="1000" fill="hold"/>
                                        <p:tgtEl>
                                          <p:spTgt spid="12"/>
                                        </p:tgtEl>
                                        <p:attrNameLst>
                                          <p:attrName>ppt_x</p:attrName>
                                        </p:attrNameLst>
                                      </p:cBhvr>
                                      <p:tavLst>
                                        <p:tav tm="0">
                                          <p:val>
                                            <p:strVal val="#ppt_x"/>
                                          </p:val>
                                        </p:tav>
                                        <p:tav tm="100000">
                                          <p:val>
                                            <p:strVal val="#ppt_x"/>
                                          </p:val>
                                        </p:tav>
                                      </p:tavLst>
                                    </p:anim>
                                    <p:anim calcmode="lin" valueType="num">
                                      <p:cBhvr>
                                        <p:cTn id="48" dur="1000" fill="hold"/>
                                        <p:tgtEl>
                                          <p:spTgt spid="12"/>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1000"/>
                                        <p:tgtEl>
                                          <p:spTgt spid="13"/>
                                        </p:tgtEl>
                                      </p:cBhvr>
                                    </p:animEffect>
                                    <p:anim calcmode="lin" valueType="num">
                                      <p:cBhvr>
                                        <p:cTn id="52" dur="1000" fill="hold"/>
                                        <p:tgtEl>
                                          <p:spTgt spid="13"/>
                                        </p:tgtEl>
                                        <p:attrNameLst>
                                          <p:attrName>ppt_x</p:attrName>
                                        </p:attrNameLst>
                                      </p:cBhvr>
                                      <p:tavLst>
                                        <p:tav tm="0">
                                          <p:val>
                                            <p:strVal val="#ppt_x"/>
                                          </p:val>
                                        </p:tav>
                                        <p:tav tm="100000">
                                          <p:val>
                                            <p:strVal val="#ppt_x"/>
                                          </p:val>
                                        </p:tav>
                                      </p:tavLst>
                                    </p:anim>
                                    <p:anim calcmode="lin" valueType="num">
                                      <p:cBhvr>
                                        <p:cTn id="53" dur="1000" fill="hold"/>
                                        <p:tgtEl>
                                          <p:spTgt spid="13"/>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1000"/>
                                        <p:tgtEl>
                                          <p:spTgt spid="14"/>
                                        </p:tgtEl>
                                      </p:cBhvr>
                                    </p:animEffect>
                                    <p:anim calcmode="lin" valueType="num">
                                      <p:cBhvr>
                                        <p:cTn id="57" dur="1000" fill="hold"/>
                                        <p:tgtEl>
                                          <p:spTgt spid="14"/>
                                        </p:tgtEl>
                                        <p:attrNameLst>
                                          <p:attrName>ppt_x</p:attrName>
                                        </p:attrNameLst>
                                      </p:cBhvr>
                                      <p:tavLst>
                                        <p:tav tm="0">
                                          <p:val>
                                            <p:strVal val="#ppt_x"/>
                                          </p:val>
                                        </p:tav>
                                        <p:tav tm="100000">
                                          <p:val>
                                            <p:strVal val="#ppt_x"/>
                                          </p:val>
                                        </p:tav>
                                      </p:tavLst>
                                    </p:anim>
                                    <p:anim calcmode="lin" valueType="num">
                                      <p:cBhvr>
                                        <p:cTn id="58" dur="1000" fill="hold"/>
                                        <p:tgtEl>
                                          <p:spTgt spid="14"/>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1000"/>
                                        <p:tgtEl>
                                          <p:spTgt spid="15"/>
                                        </p:tgtEl>
                                      </p:cBhvr>
                                    </p:animEffect>
                                    <p:anim calcmode="lin" valueType="num">
                                      <p:cBhvr>
                                        <p:cTn id="62" dur="1000" fill="hold"/>
                                        <p:tgtEl>
                                          <p:spTgt spid="15"/>
                                        </p:tgtEl>
                                        <p:attrNameLst>
                                          <p:attrName>ppt_x</p:attrName>
                                        </p:attrNameLst>
                                      </p:cBhvr>
                                      <p:tavLst>
                                        <p:tav tm="0">
                                          <p:val>
                                            <p:strVal val="#ppt_x"/>
                                          </p:val>
                                        </p:tav>
                                        <p:tav tm="100000">
                                          <p:val>
                                            <p:strVal val="#ppt_x"/>
                                          </p:val>
                                        </p:tav>
                                      </p:tavLst>
                                    </p:anim>
                                    <p:anim calcmode="lin" valueType="num">
                                      <p:cBhvr>
                                        <p:cTn id="6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fade">
                                      <p:cBhvr>
                                        <p:cTn id="68" dur="1000"/>
                                        <p:tgtEl>
                                          <p:spTgt spid="17"/>
                                        </p:tgtEl>
                                      </p:cBhvr>
                                    </p:animEffect>
                                    <p:anim calcmode="lin" valueType="num">
                                      <p:cBhvr>
                                        <p:cTn id="69" dur="1000" fill="hold"/>
                                        <p:tgtEl>
                                          <p:spTgt spid="17"/>
                                        </p:tgtEl>
                                        <p:attrNameLst>
                                          <p:attrName>ppt_x</p:attrName>
                                        </p:attrNameLst>
                                      </p:cBhvr>
                                      <p:tavLst>
                                        <p:tav tm="0">
                                          <p:val>
                                            <p:strVal val="#ppt_x"/>
                                          </p:val>
                                        </p:tav>
                                        <p:tav tm="100000">
                                          <p:val>
                                            <p:strVal val="#ppt_x"/>
                                          </p:val>
                                        </p:tav>
                                      </p:tavLst>
                                    </p:anim>
                                    <p:anim calcmode="lin" valueType="num">
                                      <p:cBhvr>
                                        <p:cTn id="70" dur="1000" fill="hold"/>
                                        <p:tgtEl>
                                          <p:spTgt spid="17"/>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1000"/>
                                        <p:tgtEl>
                                          <p:spTgt spid="18"/>
                                        </p:tgtEl>
                                      </p:cBhvr>
                                    </p:animEffect>
                                    <p:anim calcmode="lin" valueType="num">
                                      <p:cBhvr>
                                        <p:cTn id="74" dur="1000" fill="hold"/>
                                        <p:tgtEl>
                                          <p:spTgt spid="18"/>
                                        </p:tgtEl>
                                        <p:attrNameLst>
                                          <p:attrName>ppt_x</p:attrName>
                                        </p:attrNameLst>
                                      </p:cBhvr>
                                      <p:tavLst>
                                        <p:tav tm="0">
                                          <p:val>
                                            <p:strVal val="#ppt_x"/>
                                          </p:val>
                                        </p:tav>
                                        <p:tav tm="100000">
                                          <p:val>
                                            <p:strVal val="#ppt_x"/>
                                          </p:val>
                                        </p:tav>
                                      </p:tavLst>
                                    </p:anim>
                                    <p:anim calcmode="lin" valueType="num">
                                      <p:cBhvr>
                                        <p:cTn id="75" dur="1000" fill="hold"/>
                                        <p:tgtEl>
                                          <p:spTgt spid="18"/>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fade">
                                      <p:cBhvr>
                                        <p:cTn id="78" dur="1000"/>
                                        <p:tgtEl>
                                          <p:spTgt spid="19"/>
                                        </p:tgtEl>
                                      </p:cBhvr>
                                    </p:animEffect>
                                    <p:anim calcmode="lin" valueType="num">
                                      <p:cBhvr>
                                        <p:cTn id="79" dur="1000" fill="hold"/>
                                        <p:tgtEl>
                                          <p:spTgt spid="19"/>
                                        </p:tgtEl>
                                        <p:attrNameLst>
                                          <p:attrName>ppt_x</p:attrName>
                                        </p:attrNameLst>
                                      </p:cBhvr>
                                      <p:tavLst>
                                        <p:tav tm="0">
                                          <p:val>
                                            <p:strVal val="#ppt_x"/>
                                          </p:val>
                                        </p:tav>
                                        <p:tav tm="100000">
                                          <p:val>
                                            <p:strVal val="#ppt_x"/>
                                          </p:val>
                                        </p:tav>
                                      </p:tavLst>
                                    </p:anim>
                                    <p:anim calcmode="lin" valueType="num">
                                      <p:cBhvr>
                                        <p:cTn id="80" dur="1000" fill="hold"/>
                                        <p:tgtEl>
                                          <p:spTgt spid="19"/>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fade">
                                      <p:cBhvr>
                                        <p:cTn id="83" dur="1000"/>
                                        <p:tgtEl>
                                          <p:spTgt spid="20"/>
                                        </p:tgtEl>
                                      </p:cBhvr>
                                    </p:animEffect>
                                    <p:anim calcmode="lin" valueType="num">
                                      <p:cBhvr>
                                        <p:cTn id="84" dur="1000" fill="hold"/>
                                        <p:tgtEl>
                                          <p:spTgt spid="20"/>
                                        </p:tgtEl>
                                        <p:attrNameLst>
                                          <p:attrName>ppt_x</p:attrName>
                                        </p:attrNameLst>
                                      </p:cBhvr>
                                      <p:tavLst>
                                        <p:tav tm="0">
                                          <p:val>
                                            <p:strVal val="#ppt_x"/>
                                          </p:val>
                                        </p:tav>
                                        <p:tav tm="100000">
                                          <p:val>
                                            <p:strVal val="#ppt_x"/>
                                          </p:val>
                                        </p:tav>
                                      </p:tavLst>
                                    </p:anim>
                                    <p:anim calcmode="lin" valueType="num">
                                      <p:cBhvr>
                                        <p:cTn id="85"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nodeType="click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fade">
                                      <p:cBhvr>
                                        <p:cTn id="90" dur="1000"/>
                                        <p:tgtEl>
                                          <p:spTgt spid="22"/>
                                        </p:tgtEl>
                                      </p:cBhvr>
                                    </p:animEffect>
                                    <p:anim calcmode="lin" valueType="num">
                                      <p:cBhvr>
                                        <p:cTn id="91" dur="1000" fill="hold"/>
                                        <p:tgtEl>
                                          <p:spTgt spid="22"/>
                                        </p:tgtEl>
                                        <p:attrNameLst>
                                          <p:attrName>ppt_x</p:attrName>
                                        </p:attrNameLst>
                                      </p:cBhvr>
                                      <p:tavLst>
                                        <p:tav tm="0">
                                          <p:val>
                                            <p:strVal val="#ppt_x"/>
                                          </p:val>
                                        </p:tav>
                                        <p:tav tm="100000">
                                          <p:val>
                                            <p:strVal val="#ppt_x"/>
                                          </p:val>
                                        </p:tav>
                                      </p:tavLst>
                                    </p:anim>
                                    <p:anim calcmode="lin" valueType="num">
                                      <p:cBhvr>
                                        <p:cTn id="92" dur="1000" fill="hold"/>
                                        <p:tgtEl>
                                          <p:spTgt spid="22"/>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fade">
                                      <p:cBhvr>
                                        <p:cTn id="95" dur="1000"/>
                                        <p:tgtEl>
                                          <p:spTgt spid="23"/>
                                        </p:tgtEl>
                                      </p:cBhvr>
                                    </p:animEffect>
                                    <p:anim calcmode="lin" valueType="num">
                                      <p:cBhvr>
                                        <p:cTn id="96" dur="1000" fill="hold"/>
                                        <p:tgtEl>
                                          <p:spTgt spid="23"/>
                                        </p:tgtEl>
                                        <p:attrNameLst>
                                          <p:attrName>ppt_x</p:attrName>
                                        </p:attrNameLst>
                                      </p:cBhvr>
                                      <p:tavLst>
                                        <p:tav tm="0">
                                          <p:val>
                                            <p:strVal val="#ppt_x"/>
                                          </p:val>
                                        </p:tav>
                                        <p:tav tm="100000">
                                          <p:val>
                                            <p:strVal val="#ppt_x"/>
                                          </p:val>
                                        </p:tav>
                                      </p:tavLst>
                                    </p:anim>
                                    <p:anim calcmode="lin" valueType="num">
                                      <p:cBhvr>
                                        <p:cTn id="97" dur="1000" fill="hold"/>
                                        <p:tgtEl>
                                          <p:spTgt spid="23"/>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0"/>
                                  </p:stCondLst>
                                  <p:childTnLst>
                                    <p:set>
                                      <p:cBhvr>
                                        <p:cTn id="99" dur="1" fill="hold">
                                          <p:stCondLst>
                                            <p:cond delay="0"/>
                                          </p:stCondLst>
                                        </p:cTn>
                                        <p:tgtEl>
                                          <p:spTgt spid="24"/>
                                        </p:tgtEl>
                                        <p:attrNameLst>
                                          <p:attrName>style.visibility</p:attrName>
                                        </p:attrNameLst>
                                      </p:cBhvr>
                                      <p:to>
                                        <p:strVal val="visible"/>
                                      </p:to>
                                    </p:set>
                                    <p:animEffect transition="in" filter="fade">
                                      <p:cBhvr>
                                        <p:cTn id="100" dur="1000"/>
                                        <p:tgtEl>
                                          <p:spTgt spid="24"/>
                                        </p:tgtEl>
                                      </p:cBhvr>
                                    </p:animEffect>
                                    <p:anim calcmode="lin" valueType="num">
                                      <p:cBhvr>
                                        <p:cTn id="101" dur="1000" fill="hold"/>
                                        <p:tgtEl>
                                          <p:spTgt spid="24"/>
                                        </p:tgtEl>
                                        <p:attrNameLst>
                                          <p:attrName>ppt_x</p:attrName>
                                        </p:attrNameLst>
                                      </p:cBhvr>
                                      <p:tavLst>
                                        <p:tav tm="0">
                                          <p:val>
                                            <p:strVal val="#ppt_x"/>
                                          </p:val>
                                        </p:tav>
                                        <p:tav tm="100000">
                                          <p:val>
                                            <p:strVal val="#ppt_x"/>
                                          </p:val>
                                        </p:tav>
                                      </p:tavLst>
                                    </p:anim>
                                    <p:anim calcmode="lin" valueType="num">
                                      <p:cBhvr>
                                        <p:cTn id="102" dur="1000" fill="hold"/>
                                        <p:tgtEl>
                                          <p:spTgt spid="24"/>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anim calcmode="lin" valueType="num">
                                      <p:cBhvr>
                                        <p:cTn id="106" dur="1000" fill="hold"/>
                                        <p:tgtEl>
                                          <p:spTgt spid="25"/>
                                        </p:tgtEl>
                                        <p:attrNameLst>
                                          <p:attrName>ppt_x</p:attrName>
                                        </p:attrNameLst>
                                      </p:cBhvr>
                                      <p:tavLst>
                                        <p:tav tm="0">
                                          <p:val>
                                            <p:strVal val="#ppt_x"/>
                                          </p:val>
                                        </p:tav>
                                        <p:tav tm="100000">
                                          <p:val>
                                            <p:strVal val="#ppt_x"/>
                                          </p:val>
                                        </p:tav>
                                      </p:tavLst>
                                    </p:anim>
                                    <p:anim calcmode="lin" valueType="num">
                                      <p:cBhvr>
                                        <p:cTn id="107"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animBg="1"/>
      <p:bldP spid="10" grpId="0" animBg="1"/>
      <p:bldP spid="13" grpId="0" animBg="1"/>
      <p:bldP spid="14" grpId="0" animBg="1"/>
      <p:bldP spid="15" grpId="0" animBg="1"/>
      <p:bldP spid="18" grpId="0" animBg="1"/>
      <p:bldP spid="19" grpId="0" animBg="1"/>
      <p:bldP spid="20" grpId="0" animBg="1"/>
      <p:bldP spid="23" grpId="0" animBg="1"/>
      <p:bldP spid="24" grpId="0" animBg="1"/>
      <p:bldP spid="2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869877"/>
            <a:ext cx="7468553" cy="1408033"/>
          </a:xfrm>
          <a:prstGeom prst="rect">
            <a:avLst/>
          </a:prstGeom>
          <a:noFill/>
          <a:ln/>
        </p:spPr>
        <p:txBody>
          <a:bodyPr wrap="square" lIns="0" tIns="0" rIns="0" bIns="0" rtlCol="0" anchor="t"/>
          <a:lstStyle/>
          <a:p>
            <a:pPr marL="0" indent="0">
              <a:lnSpc>
                <a:spcPts val="5500"/>
              </a:lnSpc>
              <a:buNone/>
            </a:pPr>
            <a:r>
              <a:rPr lang="en-US" sz="4400" dirty="0">
                <a:solidFill>
                  <a:srgbClr val="000000"/>
                </a:solidFill>
                <a:latin typeface="Kanit" pitchFamily="34" charset="0"/>
                <a:ea typeface="Kanit" pitchFamily="34" charset="-122"/>
                <a:cs typeface="Kanit" pitchFamily="34" charset="-120"/>
              </a:rPr>
              <a:t>The Future of Local Commerce</a:t>
            </a:r>
            <a:endParaRPr lang="en-US" sz="4400" dirty="0"/>
          </a:p>
        </p:txBody>
      </p:sp>
      <p:sp>
        <p:nvSpPr>
          <p:cNvPr id="4" name="Text 1"/>
          <p:cNvSpPr/>
          <p:nvPr/>
        </p:nvSpPr>
        <p:spPr>
          <a:xfrm>
            <a:off x="6683097" y="3906083"/>
            <a:ext cx="7109579" cy="383024"/>
          </a:xfrm>
          <a:prstGeom prst="rect">
            <a:avLst/>
          </a:prstGeom>
          <a:noFill/>
          <a:ln/>
        </p:spPr>
        <p:txBody>
          <a:bodyPr wrap="none" lIns="0" tIns="0" rIns="0" bIns="0" rtlCol="0" anchor="t"/>
          <a:lstStyle/>
          <a:p>
            <a:pPr marL="0" indent="0">
              <a:lnSpc>
                <a:spcPts val="3000"/>
              </a:lnSpc>
              <a:buNone/>
            </a:pPr>
            <a:r>
              <a:rPr lang="en-US" sz="1850" dirty="0">
                <a:solidFill>
                  <a:srgbClr val="000000"/>
                </a:solidFill>
                <a:latin typeface="Martel Sans Light" pitchFamily="34" charset="0"/>
                <a:ea typeface="Martel Sans Light" pitchFamily="34" charset="-122"/>
                <a:cs typeface="Martel Sans Light" pitchFamily="34" charset="-120"/>
              </a:rPr>
              <a:t>"When local businesses thrive, communities thrive."</a:t>
            </a:r>
            <a:endParaRPr lang="en-US" sz="1850" dirty="0"/>
          </a:p>
        </p:txBody>
      </p:sp>
      <p:sp>
        <p:nvSpPr>
          <p:cNvPr id="5" name="Shape 2"/>
          <p:cNvSpPr/>
          <p:nvPr/>
        </p:nvSpPr>
        <p:spPr>
          <a:xfrm>
            <a:off x="6324124" y="3636883"/>
            <a:ext cx="30480" cy="921425"/>
          </a:xfrm>
          <a:prstGeom prst="rect">
            <a:avLst/>
          </a:prstGeom>
          <a:solidFill>
            <a:srgbClr val="FD505F"/>
          </a:solidFill>
          <a:ln/>
        </p:spPr>
        <p:txBody>
          <a:bodyPr/>
          <a:lstStyle/>
          <a:p>
            <a:endParaRPr lang="en-IN"/>
          </a:p>
        </p:txBody>
      </p:sp>
      <p:sp>
        <p:nvSpPr>
          <p:cNvPr id="6" name="Text 3"/>
          <p:cNvSpPr/>
          <p:nvPr/>
        </p:nvSpPr>
        <p:spPr>
          <a:xfrm>
            <a:off x="6324124" y="4827508"/>
            <a:ext cx="7468553" cy="1532096"/>
          </a:xfrm>
          <a:prstGeom prst="rect">
            <a:avLst/>
          </a:prstGeom>
          <a:noFill/>
          <a:ln/>
        </p:spPr>
        <p:txBody>
          <a:bodyPr wrap="square" lIns="0" tIns="0" rIns="0" bIns="0" rtlCol="0" anchor="t"/>
          <a:lstStyle/>
          <a:p>
            <a:pPr marL="0" indent="0">
              <a:lnSpc>
                <a:spcPts val="3000"/>
              </a:lnSpc>
              <a:buNone/>
            </a:pPr>
            <a:r>
              <a:rPr lang="en-US" sz="1850" dirty="0">
                <a:solidFill>
                  <a:srgbClr val="000000"/>
                </a:solidFill>
                <a:latin typeface="Martel Sans Light" pitchFamily="34" charset="0"/>
                <a:ea typeface="Martel Sans Light" pitchFamily="34" charset="-122"/>
                <a:cs typeface="Martel Sans Light" pitchFamily="34" charset="-120"/>
              </a:rPr>
              <a:t>Our digital platform is just the beginning. By empowering local shops with the tools and technology they need, we're confident that the future of commerce will be built on strong, vibrant communities.</a:t>
            </a:r>
            <a:endParaRPr lang="en-US" sz="1850" dirty="0"/>
          </a:p>
        </p:txBody>
      </p:sp>
      <p:sp>
        <p:nvSpPr>
          <p:cNvPr id="7" name="Rectangle 6">
            <a:extLst>
              <a:ext uri="{FF2B5EF4-FFF2-40B4-BE49-F238E27FC236}">
                <a16:creationId xmlns:a16="http://schemas.microsoft.com/office/drawing/2014/main" id="{D3F03289-4C4C-775B-C95D-EB7239B0542D}"/>
              </a:ext>
            </a:extLst>
          </p:cNvPr>
          <p:cNvSpPr/>
          <p:nvPr/>
        </p:nvSpPr>
        <p:spPr>
          <a:xfrm>
            <a:off x="12480401" y="7660093"/>
            <a:ext cx="2068975" cy="49821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4" name="Text 1"/>
          <p:cNvSpPr/>
          <p:nvPr/>
        </p:nvSpPr>
        <p:spPr>
          <a:xfrm>
            <a:off x="3523050" y="3743741"/>
            <a:ext cx="5632490" cy="704017"/>
          </a:xfrm>
          <a:prstGeom prst="rect">
            <a:avLst/>
          </a:prstGeom>
          <a:noFill/>
          <a:ln/>
        </p:spPr>
        <p:txBody>
          <a:bodyPr wrap="none" lIns="0" tIns="0" rIns="0" bIns="0" rtlCol="0" anchor="t"/>
          <a:lstStyle/>
          <a:p>
            <a:pPr marL="0" indent="0">
              <a:lnSpc>
                <a:spcPts val="5500"/>
              </a:lnSpc>
              <a:buNone/>
            </a:pPr>
            <a:r>
              <a:rPr lang="en-US" sz="4400" dirty="0">
                <a:solidFill>
                  <a:srgbClr val="000000"/>
                </a:solidFill>
                <a:latin typeface="Kanit" pitchFamily="34" charset="0"/>
                <a:ea typeface="Kanit" pitchFamily="34" charset="-122"/>
                <a:cs typeface="Kanit" pitchFamily="34" charset="-120"/>
              </a:rPr>
              <a:t>Thank You</a:t>
            </a:r>
            <a:endParaRPr lang="en-US" sz="4400" dirty="0"/>
          </a:p>
        </p:txBody>
      </p:sp>
      <p:sp>
        <p:nvSpPr>
          <p:cNvPr id="5" name="Text 2"/>
          <p:cNvSpPr/>
          <p:nvPr/>
        </p:nvSpPr>
        <p:spPr>
          <a:xfrm>
            <a:off x="5011848" y="4871412"/>
            <a:ext cx="7468553" cy="383024"/>
          </a:xfrm>
          <a:prstGeom prst="rect">
            <a:avLst/>
          </a:prstGeom>
          <a:noFill/>
          <a:ln/>
        </p:spPr>
        <p:txBody>
          <a:bodyPr wrap="none" lIns="0" tIns="0" rIns="0" bIns="0" rtlCol="0" anchor="t"/>
          <a:lstStyle/>
          <a:p>
            <a:pPr marL="0" indent="0">
              <a:lnSpc>
                <a:spcPts val="3000"/>
              </a:lnSpc>
              <a:buNone/>
            </a:pPr>
            <a:r>
              <a:rPr lang="en-US" sz="1850" dirty="0">
                <a:solidFill>
                  <a:srgbClr val="000000"/>
                </a:solidFill>
                <a:latin typeface="Martel Sans Light" pitchFamily="34" charset="0"/>
                <a:ea typeface="Martel Sans Light" pitchFamily="34" charset="-122"/>
                <a:cs typeface="Martel Sans Light" pitchFamily="34" charset="-120"/>
              </a:rPr>
              <a:t>We appreciate your time and attention.</a:t>
            </a:r>
            <a:endParaRPr lang="en-US" sz="1850" dirty="0"/>
          </a:p>
        </p:txBody>
      </p:sp>
      <p:sp>
        <p:nvSpPr>
          <p:cNvPr id="6" name="Rectangle 5">
            <a:extLst>
              <a:ext uri="{FF2B5EF4-FFF2-40B4-BE49-F238E27FC236}">
                <a16:creationId xmlns:a16="http://schemas.microsoft.com/office/drawing/2014/main" id="{2ACAFC92-5927-EDCA-7B1A-84B4204A06A4}"/>
              </a:ext>
            </a:extLst>
          </p:cNvPr>
          <p:cNvSpPr/>
          <p:nvPr/>
        </p:nvSpPr>
        <p:spPr>
          <a:xfrm>
            <a:off x="12480401" y="7660093"/>
            <a:ext cx="2068975" cy="49821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370409"/>
            <a:ext cx="7468553" cy="2112050"/>
          </a:xfrm>
          <a:prstGeom prst="rect">
            <a:avLst/>
          </a:prstGeom>
          <a:noFill/>
          <a:ln/>
        </p:spPr>
        <p:txBody>
          <a:bodyPr wrap="square" lIns="0" tIns="0" rIns="0" bIns="0" rtlCol="0" anchor="t"/>
          <a:lstStyle/>
          <a:p>
            <a:pPr marL="0" indent="0">
              <a:lnSpc>
                <a:spcPts val="5500"/>
              </a:lnSpc>
              <a:buNone/>
            </a:pPr>
            <a:r>
              <a:rPr lang="en-US" sz="4400" dirty="0">
                <a:solidFill>
                  <a:srgbClr val="000000"/>
                </a:solidFill>
                <a:latin typeface="Kanit" pitchFamily="34" charset="0"/>
                <a:ea typeface="Kanit" pitchFamily="34" charset="-122"/>
                <a:cs typeface="Kanit" pitchFamily="34" charset="-120"/>
              </a:rPr>
              <a:t>Empowering Local Businesses with Digital Solutions</a:t>
            </a:r>
            <a:endParaRPr lang="en-US" sz="4400" dirty="0"/>
          </a:p>
        </p:txBody>
      </p:sp>
      <p:sp>
        <p:nvSpPr>
          <p:cNvPr id="4" name="Text 1"/>
          <p:cNvSpPr/>
          <p:nvPr/>
        </p:nvSpPr>
        <p:spPr>
          <a:xfrm>
            <a:off x="6324124" y="3841433"/>
            <a:ext cx="7468553" cy="1126569"/>
          </a:xfrm>
          <a:prstGeom prst="rect">
            <a:avLst/>
          </a:prstGeom>
          <a:noFill/>
          <a:ln/>
        </p:spPr>
        <p:txBody>
          <a:bodyPr wrap="square" lIns="0" tIns="0" rIns="0" bIns="0" rtlCol="0" anchor="t"/>
          <a:lstStyle/>
          <a:p>
            <a:pPr marL="0" indent="0">
              <a:lnSpc>
                <a:spcPts val="4400"/>
              </a:lnSpc>
              <a:buNone/>
            </a:pPr>
            <a:r>
              <a:rPr lang="en-US" sz="3500" dirty="0">
                <a:solidFill>
                  <a:srgbClr val="000000"/>
                </a:solidFill>
                <a:latin typeface="Kanit" pitchFamily="34" charset="0"/>
                <a:ea typeface="Kanit" pitchFamily="34" charset="-122"/>
                <a:cs typeface="Kanit" pitchFamily="34" charset="-120"/>
              </a:rPr>
              <a:t>A Platform to Help Local Shops Thrive</a:t>
            </a:r>
            <a:endParaRPr lang="en-US" sz="3500" dirty="0"/>
          </a:p>
        </p:txBody>
      </p:sp>
      <p:sp>
        <p:nvSpPr>
          <p:cNvPr id="5" name="Text 2"/>
          <p:cNvSpPr/>
          <p:nvPr/>
        </p:nvSpPr>
        <p:spPr>
          <a:xfrm>
            <a:off x="6324124" y="5326975"/>
            <a:ext cx="7468553" cy="1532096"/>
          </a:xfrm>
          <a:prstGeom prst="rect">
            <a:avLst/>
          </a:prstGeom>
          <a:noFill/>
          <a:ln/>
        </p:spPr>
        <p:txBody>
          <a:bodyPr wrap="square" lIns="0" tIns="0" rIns="0" bIns="0" rtlCol="0" anchor="t"/>
          <a:lstStyle/>
          <a:p>
            <a:pPr marL="0" indent="0">
              <a:lnSpc>
                <a:spcPts val="3000"/>
              </a:lnSpc>
              <a:buNone/>
            </a:pPr>
            <a:r>
              <a:rPr lang="en-US" sz="1850" dirty="0">
                <a:solidFill>
                  <a:srgbClr val="000000"/>
                </a:solidFill>
                <a:latin typeface="Martel Sans Light" pitchFamily="34" charset="0"/>
                <a:ea typeface="Martel Sans Light" pitchFamily="34" charset="-122"/>
                <a:cs typeface="Martel Sans Light" pitchFamily="34" charset="-120"/>
              </a:rPr>
              <a:t>Local businesses are the heartbeat of our communities, but they face fierce competition from larger chains and e-commerce. Our platform empowers these local shops with a suite of digital tools to boost their visibility and grow their customer base.</a:t>
            </a:r>
            <a:endParaRPr lang="en-US" sz="1850" dirty="0"/>
          </a:p>
        </p:txBody>
      </p:sp>
      <p:sp>
        <p:nvSpPr>
          <p:cNvPr id="6" name="Rectangle 5">
            <a:extLst>
              <a:ext uri="{FF2B5EF4-FFF2-40B4-BE49-F238E27FC236}">
                <a16:creationId xmlns:a16="http://schemas.microsoft.com/office/drawing/2014/main" id="{D3455182-4B3C-590A-06FD-92656B6110FC}"/>
              </a:ext>
            </a:extLst>
          </p:cNvPr>
          <p:cNvSpPr/>
          <p:nvPr/>
        </p:nvSpPr>
        <p:spPr>
          <a:xfrm>
            <a:off x="12480401" y="7660093"/>
            <a:ext cx="2068975" cy="49821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2294215"/>
            <a:ext cx="7090934" cy="704017"/>
          </a:xfrm>
          <a:prstGeom prst="rect">
            <a:avLst/>
          </a:prstGeom>
          <a:noFill/>
          <a:ln/>
        </p:spPr>
        <p:txBody>
          <a:bodyPr wrap="none" lIns="0" tIns="0" rIns="0" bIns="0" rtlCol="0" anchor="t"/>
          <a:lstStyle/>
          <a:p>
            <a:pPr marL="0" indent="0">
              <a:lnSpc>
                <a:spcPts val="5500"/>
              </a:lnSpc>
              <a:buNone/>
            </a:pPr>
            <a:r>
              <a:rPr lang="en-US" sz="4400" dirty="0">
                <a:solidFill>
                  <a:srgbClr val="000000"/>
                </a:solidFill>
                <a:latin typeface="Kanit" pitchFamily="34" charset="0"/>
                <a:ea typeface="Kanit" pitchFamily="34" charset="-122"/>
                <a:cs typeface="Kanit" pitchFamily="34" charset="-120"/>
              </a:rPr>
              <a:t>Introduction to Our Project</a:t>
            </a:r>
            <a:endParaRPr lang="en-US" sz="4400" dirty="0"/>
          </a:p>
        </p:txBody>
      </p:sp>
      <p:sp>
        <p:nvSpPr>
          <p:cNvPr id="3" name="Text 1"/>
          <p:cNvSpPr/>
          <p:nvPr/>
        </p:nvSpPr>
        <p:spPr>
          <a:xfrm>
            <a:off x="837724" y="3596521"/>
            <a:ext cx="2816185" cy="351949"/>
          </a:xfrm>
          <a:prstGeom prst="rect">
            <a:avLst/>
          </a:prstGeom>
          <a:noFill/>
          <a:ln/>
        </p:spPr>
        <p:txBody>
          <a:bodyPr wrap="none" lIns="0" tIns="0" rIns="0" bIns="0" rtlCol="0" anchor="t"/>
          <a:lstStyle/>
          <a:p>
            <a:pPr marL="0" indent="0">
              <a:lnSpc>
                <a:spcPts val="2750"/>
              </a:lnSpc>
              <a:buNone/>
            </a:pPr>
            <a:r>
              <a:rPr lang="en-US" sz="2200" dirty="0">
                <a:solidFill>
                  <a:srgbClr val="000000"/>
                </a:solidFill>
                <a:latin typeface="Kanit" pitchFamily="34" charset="0"/>
                <a:ea typeface="Kanit" pitchFamily="34" charset="-122"/>
                <a:cs typeface="Kanit" pitchFamily="34" charset="-120"/>
              </a:rPr>
              <a:t>Background</a:t>
            </a:r>
            <a:endParaRPr lang="en-US" sz="2200" dirty="0"/>
          </a:p>
        </p:txBody>
      </p:sp>
      <p:sp>
        <p:nvSpPr>
          <p:cNvPr id="4" name="Text 2"/>
          <p:cNvSpPr/>
          <p:nvPr/>
        </p:nvSpPr>
        <p:spPr>
          <a:xfrm>
            <a:off x="837724" y="4187785"/>
            <a:ext cx="6185535" cy="1532096"/>
          </a:xfrm>
          <a:prstGeom prst="rect">
            <a:avLst/>
          </a:prstGeom>
          <a:noFill/>
          <a:ln/>
        </p:spPr>
        <p:txBody>
          <a:bodyPr wrap="square" lIns="0" tIns="0" rIns="0" bIns="0" rtlCol="0" anchor="t"/>
          <a:lstStyle/>
          <a:p>
            <a:pPr marL="0" indent="0">
              <a:lnSpc>
                <a:spcPts val="3000"/>
              </a:lnSpc>
              <a:buNone/>
            </a:pPr>
            <a:r>
              <a:rPr lang="en-US" sz="1850" dirty="0">
                <a:solidFill>
                  <a:srgbClr val="000000"/>
                </a:solidFill>
                <a:latin typeface="Martel Sans Light" pitchFamily="34" charset="0"/>
                <a:ea typeface="Martel Sans Light" pitchFamily="34" charset="-122"/>
                <a:cs typeface="Martel Sans Light" pitchFamily="34" charset="-120"/>
              </a:rPr>
              <a:t>Local businesses are essential to community economies, but they struggle to compete with the scale and convenience of larger chains and online retailers.</a:t>
            </a:r>
            <a:endParaRPr lang="en-US" sz="1850" dirty="0"/>
          </a:p>
        </p:txBody>
      </p:sp>
      <p:sp>
        <p:nvSpPr>
          <p:cNvPr id="5" name="Text 3"/>
          <p:cNvSpPr/>
          <p:nvPr/>
        </p:nvSpPr>
        <p:spPr>
          <a:xfrm>
            <a:off x="7614761" y="3596521"/>
            <a:ext cx="2816185" cy="351949"/>
          </a:xfrm>
          <a:prstGeom prst="rect">
            <a:avLst/>
          </a:prstGeom>
          <a:noFill/>
          <a:ln/>
        </p:spPr>
        <p:txBody>
          <a:bodyPr wrap="none" lIns="0" tIns="0" rIns="0" bIns="0" rtlCol="0" anchor="t"/>
          <a:lstStyle/>
          <a:p>
            <a:pPr marL="0" indent="0">
              <a:lnSpc>
                <a:spcPts val="2750"/>
              </a:lnSpc>
              <a:buNone/>
            </a:pPr>
            <a:r>
              <a:rPr lang="en-US" sz="2200" dirty="0">
                <a:solidFill>
                  <a:srgbClr val="000000"/>
                </a:solidFill>
                <a:latin typeface="Kanit" pitchFamily="34" charset="0"/>
                <a:ea typeface="Kanit" pitchFamily="34" charset="-122"/>
                <a:cs typeface="Kanit" pitchFamily="34" charset="-120"/>
              </a:rPr>
              <a:t>Our Goal</a:t>
            </a:r>
            <a:endParaRPr lang="en-US" sz="2200" dirty="0"/>
          </a:p>
        </p:txBody>
      </p:sp>
      <p:sp>
        <p:nvSpPr>
          <p:cNvPr id="6" name="Text 4"/>
          <p:cNvSpPr/>
          <p:nvPr/>
        </p:nvSpPr>
        <p:spPr>
          <a:xfrm>
            <a:off x="7614761" y="4187785"/>
            <a:ext cx="6185535" cy="1149072"/>
          </a:xfrm>
          <a:prstGeom prst="rect">
            <a:avLst/>
          </a:prstGeom>
          <a:noFill/>
          <a:ln/>
        </p:spPr>
        <p:txBody>
          <a:bodyPr wrap="square" lIns="0" tIns="0" rIns="0" bIns="0" rtlCol="0" anchor="t"/>
          <a:lstStyle/>
          <a:p>
            <a:pPr marL="0" indent="0">
              <a:lnSpc>
                <a:spcPts val="3000"/>
              </a:lnSpc>
              <a:buNone/>
            </a:pPr>
            <a:r>
              <a:rPr lang="en-US" sz="1850" dirty="0">
                <a:solidFill>
                  <a:srgbClr val="000000"/>
                </a:solidFill>
                <a:latin typeface="Martel Sans Light" pitchFamily="34" charset="0"/>
                <a:ea typeface="Martel Sans Light" pitchFamily="34" charset="-122"/>
                <a:cs typeface="Martel Sans Light" pitchFamily="34" charset="-120"/>
              </a:rPr>
              <a:t>To provide local businesses with an easy-to-use digital platform that enhances their online presence and connects them with more customers.</a:t>
            </a:r>
            <a:endParaRPr lang="en-US" sz="1850" dirty="0"/>
          </a:p>
        </p:txBody>
      </p:sp>
      <p:sp>
        <p:nvSpPr>
          <p:cNvPr id="7" name="Rectangle 6">
            <a:extLst>
              <a:ext uri="{FF2B5EF4-FFF2-40B4-BE49-F238E27FC236}">
                <a16:creationId xmlns:a16="http://schemas.microsoft.com/office/drawing/2014/main" id="{B831B31B-23FD-8276-0DA5-4C3AA4A6EB14}"/>
              </a:ext>
            </a:extLst>
          </p:cNvPr>
          <p:cNvSpPr/>
          <p:nvPr/>
        </p:nvSpPr>
        <p:spPr>
          <a:xfrm>
            <a:off x="12480401" y="7660093"/>
            <a:ext cx="2068975" cy="49821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3914" y="655439"/>
            <a:ext cx="7476173" cy="1401604"/>
          </a:xfrm>
          <a:prstGeom prst="rect">
            <a:avLst/>
          </a:prstGeom>
          <a:noFill/>
          <a:ln/>
        </p:spPr>
        <p:txBody>
          <a:bodyPr wrap="square" lIns="0" tIns="0" rIns="0" bIns="0" rtlCol="0" anchor="t"/>
          <a:lstStyle/>
          <a:p>
            <a:pPr marL="0" indent="0">
              <a:lnSpc>
                <a:spcPts val="5500"/>
              </a:lnSpc>
              <a:buNone/>
            </a:pPr>
            <a:r>
              <a:rPr lang="en-US" sz="4400" dirty="0">
                <a:solidFill>
                  <a:srgbClr val="000000"/>
                </a:solidFill>
                <a:latin typeface="Kanit" pitchFamily="34" charset="0"/>
                <a:ea typeface="Kanit" pitchFamily="34" charset="-122"/>
                <a:cs typeface="Kanit" pitchFamily="34" charset="-120"/>
              </a:rPr>
              <a:t>Challenges Facing Local Businesses</a:t>
            </a:r>
            <a:endParaRPr lang="en-US" sz="4400" dirty="0"/>
          </a:p>
        </p:txBody>
      </p:sp>
      <p:sp>
        <p:nvSpPr>
          <p:cNvPr id="4" name="Shape 1"/>
          <p:cNvSpPr/>
          <p:nvPr/>
        </p:nvSpPr>
        <p:spPr>
          <a:xfrm>
            <a:off x="833914" y="2682359"/>
            <a:ext cx="536019" cy="536019"/>
          </a:xfrm>
          <a:prstGeom prst="roundRect">
            <a:avLst>
              <a:gd name="adj" fmla="val 6668"/>
            </a:avLst>
          </a:prstGeom>
          <a:solidFill>
            <a:srgbClr val="2F2B54"/>
          </a:solidFill>
          <a:ln/>
        </p:spPr>
        <p:txBody>
          <a:bodyPr/>
          <a:lstStyle/>
          <a:p>
            <a:endParaRPr lang="en-IN"/>
          </a:p>
        </p:txBody>
      </p:sp>
      <p:sp>
        <p:nvSpPr>
          <p:cNvPr id="5" name="Text 2"/>
          <p:cNvSpPr/>
          <p:nvPr/>
        </p:nvSpPr>
        <p:spPr>
          <a:xfrm>
            <a:off x="1048226" y="2782133"/>
            <a:ext cx="107275" cy="336352"/>
          </a:xfrm>
          <a:prstGeom prst="rect">
            <a:avLst/>
          </a:prstGeom>
          <a:noFill/>
          <a:ln/>
        </p:spPr>
        <p:txBody>
          <a:bodyPr wrap="none" lIns="0" tIns="0" rIns="0" bIns="0" rtlCol="0" anchor="t"/>
          <a:lstStyle/>
          <a:p>
            <a:pPr marL="0" indent="0" algn="ctr">
              <a:lnSpc>
                <a:spcPts val="2600"/>
              </a:lnSpc>
              <a:buNone/>
            </a:pPr>
            <a:r>
              <a:rPr lang="en-US" sz="2600" dirty="0">
                <a:solidFill>
                  <a:srgbClr val="FFFFFF"/>
                </a:solidFill>
                <a:latin typeface="Kanit" pitchFamily="34" charset="0"/>
                <a:ea typeface="Kanit" pitchFamily="34" charset="-122"/>
                <a:cs typeface="Kanit" pitchFamily="34" charset="-120"/>
              </a:rPr>
              <a:t>1</a:t>
            </a:r>
            <a:endParaRPr lang="en-US" sz="2600" dirty="0"/>
          </a:p>
        </p:txBody>
      </p:sp>
      <p:sp>
        <p:nvSpPr>
          <p:cNvPr id="6" name="Text 3"/>
          <p:cNvSpPr/>
          <p:nvPr/>
        </p:nvSpPr>
        <p:spPr>
          <a:xfrm>
            <a:off x="1608177" y="2682359"/>
            <a:ext cx="2844760" cy="700564"/>
          </a:xfrm>
          <a:prstGeom prst="rect">
            <a:avLst/>
          </a:prstGeom>
          <a:noFill/>
          <a:ln/>
        </p:spPr>
        <p:txBody>
          <a:bodyPr wrap="square" lIns="0" tIns="0" rIns="0" bIns="0" rtlCol="0" anchor="t"/>
          <a:lstStyle/>
          <a:p>
            <a:pPr marL="0" indent="0">
              <a:lnSpc>
                <a:spcPts val="2750"/>
              </a:lnSpc>
              <a:buNone/>
            </a:pPr>
            <a:r>
              <a:rPr lang="en-US" sz="2200" dirty="0">
                <a:solidFill>
                  <a:srgbClr val="000000"/>
                </a:solidFill>
                <a:latin typeface="Kanit" pitchFamily="34" charset="0"/>
                <a:ea typeface="Kanit" pitchFamily="34" charset="-122"/>
                <a:cs typeface="Kanit" pitchFamily="34" charset="-120"/>
              </a:rPr>
              <a:t>Limited Online Visibility</a:t>
            </a:r>
            <a:endParaRPr lang="en-US" sz="2200" dirty="0"/>
          </a:p>
        </p:txBody>
      </p:sp>
      <p:sp>
        <p:nvSpPr>
          <p:cNvPr id="7" name="Text 4"/>
          <p:cNvSpPr/>
          <p:nvPr/>
        </p:nvSpPr>
        <p:spPr>
          <a:xfrm>
            <a:off x="1608177" y="3525798"/>
            <a:ext cx="2844760" cy="1905595"/>
          </a:xfrm>
          <a:prstGeom prst="rect">
            <a:avLst/>
          </a:prstGeom>
          <a:noFill/>
          <a:ln/>
        </p:spPr>
        <p:txBody>
          <a:bodyPr wrap="square" lIns="0" tIns="0" rIns="0" bIns="0" rtlCol="0" anchor="t"/>
          <a:lstStyle/>
          <a:p>
            <a:pPr marL="0" indent="0">
              <a:lnSpc>
                <a:spcPts val="3000"/>
              </a:lnSpc>
              <a:buNone/>
            </a:pPr>
            <a:r>
              <a:rPr lang="en-US" sz="1850" dirty="0">
                <a:solidFill>
                  <a:srgbClr val="000000"/>
                </a:solidFill>
                <a:latin typeface="Martel Sans Light" pitchFamily="34" charset="0"/>
                <a:ea typeface="Martel Sans Light" pitchFamily="34" charset="-122"/>
                <a:cs typeface="Martel Sans Light" pitchFamily="34" charset="-120"/>
              </a:rPr>
              <a:t>Smaller shops struggle to compete with large chains and e-commerce giants in search and social media.</a:t>
            </a:r>
            <a:endParaRPr lang="en-US" sz="1850" dirty="0"/>
          </a:p>
        </p:txBody>
      </p:sp>
      <p:sp>
        <p:nvSpPr>
          <p:cNvPr id="8" name="Shape 5"/>
          <p:cNvSpPr/>
          <p:nvPr/>
        </p:nvSpPr>
        <p:spPr>
          <a:xfrm>
            <a:off x="4691182" y="2682359"/>
            <a:ext cx="536019" cy="536019"/>
          </a:xfrm>
          <a:prstGeom prst="roundRect">
            <a:avLst>
              <a:gd name="adj" fmla="val 6668"/>
            </a:avLst>
          </a:prstGeom>
          <a:solidFill>
            <a:srgbClr val="2F2B54"/>
          </a:solidFill>
          <a:ln/>
        </p:spPr>
        <p:txBody>
          <a:bodyPr/>
          <a:lstStyle/>
          <a:p>
            <a:endParaRPr lang="en-IN"/>
          </a:p>
        </p:txBody>
      </p:sp>
      <p:sp>
        <p:nvSpPr>
          <p:cNvPr id="9" name="Text 6"/>
          <p:cNvSpPr/>
          <p:nvPr/>
        </p:nvSpPr>
        <p:spPr>
          <a:xfrm>
            <a:off x="4873585" y="2782133"/>
            <a:ext cx="171212" cy="336352"/>
          </a:xfrm>
          <a:prstGeom prst="rect">
            <a:avLst/>
          </a:prstGeom>
          <a:noFill/>
          <a:ln/>
        </p:spPr>
        <p:txBody>
          <a:bodyPr wrap="none" lIns="0" tIns="0" rIns="0" bIns="0" rtlCol="0" anchor="t"/>
          <a:lstStyle/>
          <a:p>
            <a:pPr marL="0" indent="0" algn="ctr">
              <a:lnSpc>
                <a:spcPts val="2600"/>
              </a:lnSpc>
              <a:buNone/>
            </a:pPr>
            <a:r>
              <a:rPr lang="en-US" sz="2600" dirty="0">
                <a:solidFill>
                  <a:srgbClr val="FFFFFF"/>
                </a:solidFill>
                <a:latin typeface="Kanit" pitchFamily="34" charset="0"/>
                <a:ea typeface="Kanit" pitchFamily="34" charset="-122"/>
                <a:cs typeface="Kanit" pitchFamily="34" charset="-120"/>
              </a:rPr>
              <a:t>2</a:t>
            </a:r>
            <a:endParaRPr lang="en-US" sz="2600" dirty="0"/>
          </a:p>
        </p:txBody>
      </p:sp>
      <p:sp>
        <p:nvSpPr>
          <p:cNvPr id="10" name="Text 7"/>
          <p:cNvSpPr/>
          <p:nvPr/>
        </p:nvSpPr>
        <p:spPr>
          <a:xfrm>
            <a:off x="5465445" y="2682359"/>
            <a:ext cx="2844760" cy="700564"/>
          </a:xfrm>
          <a:prstGeom prst="rect">
            <a:avLst/>
          </a:prstGeom>
          <a:noFill/>
          <a:ln/>
        </p:spPr>
        <p:txBody>
          <a:bodyPr wrap="square" lIns="0" tIns="0" rIns="0" bIns="0" rtlCol="0" anchor="t"/>
          <a:lstStyle/>
          <a:p>
            <a:pPr marL="0" indent="0">
              <a:lnSpc>
                <a:spcPts val="2750"/>
              </a:lnSpc>
              <a:buNone/>
            </a:pPr>
            <a:r>
              <a:rPr lang="en-US" sz="2200" dirty="0">
                <a:solidFill>
                  <a:srgbClr val="000000"/>
                </a:solidFill>
                <a:latin typeface="Kanit" pitchFamily="34" charset="0"/>
                <a:ea typeface="Kanit" pitchFamily="34" charset="-122"/>
                <a:cs typeface="Kanit" pitchFamily="34" charset="-120"/>
              </a:rPr>
              <a:t>Lack of Digital Expertise</a:t>
            </a:r>
            <a:endParaRPr lang="en-US" sz="2200" dirty="0"/>
          </a:p>
        </p:txBody>
      </p:sp>
      <p:sp>
        <p:nvSpPr>
          <p:cNvPr id="11" name="Text 8"/>
          <p:cNvSpPr/>
          <p:nvPr/>
        </p:nvSpPr>
        <p:spPr>
          <a:xfrm>
            <a:off x="5465445" y="3525798"/>
            <a:ext cx="2844760" cy="1905595"/>
          </a:xfrm>
          <a:prstGeom prst="rect">
            <a:avLst/>
          </a:prstGeom>
          <a:noFill/>
          <a:ln/>
        </p:spPr>
        <p:txBody>
          <a:bodyPr wrap="square" lIns="0" tIns="0" rIns="0" bIns="0" rtlCol="0" anchor="t"/>
          <a:lstStyle/>
          <a:p>
            <a:pPr marL="0" indent="0">
              <a:lnSpc>
                <a:spcPts val="3000"/>
              </a:lnSpc>
              <a:buNone/>
            </a:pPr>
            <a:r>
              <a:rPr lang="en-US" sz="1850" dirty="0">
                <a:solidFill>
                  <a:srgbClr val="000000"/>
                </a:solidFill>
                <a:latin typeface="Martel Sans Light" pitchFamily="34" charset="0"/>
                <a:ea typeface="Martel Sans Light" pitchFamily="34" charset="-122"/>
                <a:cs typeface="Martel Sans Light" pitchFamily="34" charset="-120"/>
              </a:rPr>
              <a:t>Many local business owners lack the time and resources to build and maintain an effective online presence.</a:t>
            </a:r>
            <a:endParaRPr lang="en-US" sz="1850" dirty="0"/>
          </a:p>
        </p:txBody>
      </p:sp>
    </p:spTree>
    <p:extLst>
      <p:ext uri="{BB962C8B-B14F-4D97-AF65-F5344CB8AC3E}">
        <p14:creationId xmlns:p14="http://schemas.microsoft.com/office/powerpoint/2010/main" val="140879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2485787"/>
            <a:ext cx="5632490" cy="704017"/>
          </a:xfrm>
          <a:prstGeom prst="rect">
            <a:avLst/>
          </a:prstGeom>
          <a:noFill/>
          <a:ln/>
        </p:spPr>
        <p:txBody>
          <a:bodyPr wrap="none" lIns="0" tIns="0" rIns="0" bIns="0" rtlCol="0" anchor="t"/>
          <a:lstStyle/>
          <a:p>
            <a:pPr marL="0" indent="0">
              <a:lnSpc>
                <a:spcPts val="5500"/>
              </a:lnSpc>
              <a:buNone/>
            </a:pPr>
            <a:r>
              <a:rPr lang="en-US" sz="4400" dirty="0">
                <a:solidFill>
                  <a:srgbClr val="000000"/>
                </a:solidFill>
                <a:latin typeface="Kanit" pitchFamily="34" charset="0"/>
                <a:ea typeface="Kanit" pitchFamily="34" charset="-122"/>
                <a:cs typeface="Kanit" pitchFamily="34" charset="-120"/>
              </a:rPr>
              <a:t>Our Digital Platform</a:t>
            </a:r>
            <a:endParaRPr lang="en-US" sz="4400" dirty="0"/>
          </a:p>
        </p:txBody>
      </p:sp>
      <p:sp>
        <p:nvSpPr>
          <p:cNvPr id="3" name="Text 1"/>
          <p:cNvSpPr/>
          <p:nvPr/>
        </p:nvSpPr>
        <p:spPr>
          <a:xfrm>
            <a:off x="8106626" y="3938825"/>
            <a:ext cx="2966442" cy="351949"/>
          </a:xfrm>
          <a:prstGeom prst="rect">
            <a:avLst/>
          </a:prstGeom>
          <a:noFill/>
          <a:ln/>
        </p:spPr>
        <p:txBody>
          <a:bodyPr wrap="none" lIns="0" tIns="0" rIns="0" bIns="0" rtlCol="0" anchor="t"/>
          <a:lstStyle/>
          <a:p>
            <a:pPr marL="0" indent="0">
              <a:lnSpc>
                <a:spcPts val="2750"/>
              </a:lnSpc>
              <a:buNone/>
            </a:pPr>
            <a:r>
              <a:rPr lang="en-US" sz="2200" dirty="0">
                <a:solidFill>
                  <a:srgbClr val="000000"/>
                </a:solidFill>
                <a:latin typeface="Kanit" pitchFamily="34" charset="0"/>
                <a:ea typeface="Kanit" pitchFamily="34" charset="-122"/>
                <a:cs typeface="Kanit" pitchFamily="34" charset="-120"/>
              </a:rPr>
              <a:t>Robust Online Presence</a:t>
            </a:r>
            <a:endParaRPr lang="en-US" sz="2200" dirty="0"/>
          </a:p>
        </p:txBody>
      </p:sp>
      <p:sp>
        <p:nvSpPr>
          <p:cNvPr id="4" name="Text 2"/>
          <p:cNvSpPr/>
          <p:nvPr/>
        </p:nvSpPr>
        <p:spPr>
          <a:xfrm>
            <a:off x="8106626" y="4530089"/>
            <a:ext cx="6185535" cy="1149072"/>
          </a:xfrm>
          <a:prstGeom prst="rect">
            <a:avLst/>
          </a:prstGeom>
          <a:noFill/>
          <a:ln/>
        </p:spPr>
        <p:txBody>
          <a:bodyPr wrap="square" lIns="0" tIns="0" rIns="0" bIns="0" rtlCol="0" anchor="t"/>
          <a:lstStyle/>
          <a:p>
            <a:pPr marL="0" indent="0">
              <a:lnSpc>
                <a:spcPts val="3000"/>
              </a:lnSpc>
              <a:buNone/>
            </a:pPr>
            <a:r>
              <a:rPr lang="en-US" sz="1850" dirty="0">
                <a:solidFill>
                  <a:srgbClr val="000000"/>
                </a:solidFill>
                <a:latin typeface="Martel Sans Light" pitchFamily="34" charset="0"/>
                <a:ea typeface="Martel Sans Light" pitchFamily="34" charset="-122"/>
                <a:cs typeface="Martel Sans Light" pitchFamily="34" charset="-120"/>
              </a:rPr>
              <a:t>Our platform gives local businesses a professional, integration to boost their online visibility.</a:t>
            </a:r>
            <a:endParaRPr lang="en-US" sz="1850" dirty="0"/>
          </a:p>
        </p:txBody>
      </p:sp>
      <p:sp>
        <p:nvSpPr>
          <p:cNvPr id="5" name="Text 3"/>
          <p:cNvSpPr/>
          <p:nvPr/>
        </p:nvSpPr>
        <p:spPr>
          <a:xfrm>
            <a:off x="1129665" y="4005562"/>
            <a:ext cx="2816185" cy="351949"/>
          </a:xfrm>
          <a:prstGeom prst="rect">
            <a:avLst/>
          </a:prstGeom>
          <a:noFill/>
          <a:ln/>
        </p:spPr>
        <p:txBody>
          <a:bodyPr wrap="none" lIns="0" tIns="0" rIns="0" bIns="0" rtlCol="0" anchor="t"/>
          <a:lstStyle/>
          <a:p>
            <a:pPr marL="0" indent="0">
              <a:lnSpc>
                <a:spcPts val="2750"/>
              </a:lnSpc>
              <a:buNone/>
            </a:pPr>
            <a:r>
              <a:rPr lang="en-US" sz="2200" dirty="0">
                <a:solidFill>
                  <a:srgbClr val="000000"/>
                </a:solidFill>
                <a:latin typeface="Kanit" pitchFamily="34" charset="0"/>
                <a:ea typeface="Kanit" pitchFamily="34" charset="-122"/>
                <a:cs typeface="Kanit" pitchFamily="34" charset="-120"/>
              </a:rPr>
              <a:t>Easy-to-Use Tools</a:t>
            </a:r>
            <a:endParaRPr lang="en-US" sz="2200" dirty="0"/>
          </a:p>
        </p:txBody>
      </p:sp>
      <p:sp>
        <p:nvSpPr>
          <p:cNvPr id="6" name="Text 4"/>
          <p:cNvSpPr/>
          <p:nvPr/>
        </p:nvSpPr>
        <p:spPr>
          <a:xfrm>
            <a:off x="1129665" y="4596826"/>
            <a:ext cx="6185535" cy="1149072"/>
          </a:xfrm>
          <a:prstGeom prst="rect">
            <a:avLst/>
          </a:prstGeom>
          <a:noFill/>
          <a:ln/>
        </p:spPr>
        <p:txBody>
          <a:bodyPr wrap="square" lIns="0" tIns="0" rIns="0" bIns="0" rtlCol="0" anchor="t"/>
          <a:lstStyle/>
          <a:p>
            <a:pPr marL="0" indent="0">
              <a:lnSpc>
                <a:spcPts val="3000"/>
              </a:lnSpc>
              <a:buNone/>
            </a:pPr>
            <a:r>
              <a:rPr lang="en-US" sz="1850" dirty="0">
                <a:solidFill>
                  <a:srgbClr val="000000"/>
                </a:solidFill>
                <a:latin typeface="Martel Sans Light" pitchFamily="34" charset="0"/>
                <a:ea typeface="Martel Sans Light" pitchFamily="34" charset="-122"/>
                <a:cs typeface="Martel Sans Light" pitchFamily="34" charset="-120"/>
              </a:rPr>
              <a:t>Intuitive features like inventory management, online booking, and customer reviews make it simple for shop owners to engage customers.</a:t>
            </a:r>
            <a:endParaRPr lang="en-US" sz="1850" dirty="0"/>
          </a:p>
        </p:txBody>
      </p:sp>
      <p:sp>
        <p:nvSpPr>
          <p:cNvPr id="7" name="Rectangle 6">
            <a:extLst>
              <a:ext uri="{FF2B5EF4-FFF2-40B4-BE49-F238E27FC236}">
                <a16:creationId xmlns:a16="http://schemas.microsoft.com/office/drawing/2014/main" id="{16124DB6-5FDD-8FC2-4BAB-35B503C28547}"/>
              </a:ext>
            </a:extLst>
          </p:cNvPr>
          <p:cNvSpPr/>
          <p:nvPr/>
        </p:nvSpPr>
        <p:spPr>
          <a:xfrm>
            <a:off x="12480401" y="7660093"/>
            <a:ext cx="2068975" cy="49821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91634" y="301228"/>
            <a:ext cx="5632490" cy="704017"/>
          </a:xfrm>
          <a:prstGeom prst="rect">
            <a:avLst/>
          </a:prstGeom>
          <a:noFill/>
          <a:ln/>
        </p:spPr>
        <p:txBody>
          <a:bodyPr wrap="none" lIns="0" tIns="0" rIns="0" bIns="0" rtlCol="0" anchor="t"/>
          <a:lstStyle/>
          <a:p>
            <a:pPr marL="0" indent="0">
              <a:lnSpc>
                <a:spcPts val="5500"/>
              </a:lnSpc>
              <a:buNone/>
            </a:pPr>
            <a:r>
              <a:rPr lang="en-US" sz="4400" dirty="0"/>
              <a:t>Microservices:</a:t>
            </a:r>
          </a:p>
        </p:txBody>
      </p:sp>
      <p:sp>
        <p:nvSpPr>
          <p:cNvPr id="4" name="Shape 1"/>
          <p:cNvSpPr/>
          <p:nvPr/>
        </p:nvSpPr>
        <p:spPr>
          <a:xfrm>
            <a:off x="656877" y="1828800"/>
            <a:ext cx="3614618" cy="2889290"/>
          </a:xfrm>
          <a:prstGeom prst="roundRect">
            <a:avLst>
              <a:gd name="adj" fmla="val 1243"/>
            </a:avLst>
          </a:prstGeom>
          <a:solidFill>
            <a:srgbClr val="2F2B54"/>
          </a:solidFill>
          <a:ln/>
        </p:spPr>
        <p:txBody>
          <a:bodyPr/>
          <a:lstStyle/>
          <a:p>
            <a:endParaRPr lang="en-IN" dirty="0"/>
          </a:p>
        </p:txBody>
      </p:sp>
      <p:sp>
        <p:nvSpPr>
          <p:cNvPr id="5" name="Text 2"/>
          <p:cNvSpPr/>
          <p:nvPr/>
        </p:nvSpPr>
        <p:spPr>
          <a:xfrm>
            <a:off x="1077040" y="2068115"/>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Kanit" pitchFamily="34" charset="0"/>
                <a:ea typeface="Kanit" pitchFamily="34" charset="-122"/>
                <a:cs typeface="Kanit" pitchFamily="34" charset="-120"/>
              </a:rPr>
              <a:t>Auth Api</a:t>
            </a:r>
            <a:endParaRPr lang="en-US" sz="2200" dirty="0"/>
          </a:p>
        </p:txBody>
      </p:sp>
      <p:sp>
        <p:nvSpPr>
          <p:cNvPr id="6" name="Text 3"/>
          <p:cNvSpPr/>
          <p:nvPr/>
        </p:nvSpPr>
        <p:spPr>
          <a:xfrm>
            <a:off x="1077040" y="2584165"/>
            <a:ext cx="3135987" cy="1915120"/>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Martel Sans Light" pitchFamily="34" charset="0"/>
                <a:ea typeface="Martel Sans Light" pitchFamily="34" charset="-122"/>
                <a:cs typeface="Martel Sans Light" pitchFamily="34" charset="-120"/>
              </a:rPr>
              <a:t>Manages user, seller, and admin roles, allowing login and registration with role-based restrictions (admin cannot register).</a:t>
            </a:r>
            <a:endParaRPr lang="en-US" sz="1850" dirty="0"/>
          </a:p>
        </p:txBody>
      </p:sp>
      <p:sp>
        <p:nvSpPr>
          <p:cNvPr id="7" name="Shape 4"/>
          <p:cNvSpPr/>
          <p:nvPr/>
        </p:nvSpPr>
        <p:spPr>
          <a:xfrm>
            <a:off x="5525751" y="1828800"/>
            <a:ext cx="3614618" cy="2889290"/>
          </a:xfrm>
          <a:prstGeom prst="roundRect">
            <a:avLst>
              <a:gd name="adj" fmla="val 1243"/>
            </a:avLst>
          </a:prstGeom>
          <a:solidFill>
            <a:srgbClr val="2F2B54"/>
          </a:solidFill>
          <a:ln/>
        </p:spPr>
        <p:txBody>
          <a:bodyPr/>
          <a:lstStyle/>
          <a:p>
            <a:endParaRPr lang="en-IN"/>
          </a:p>
        </p:txBody>
      </p:sp>
      <p:sp>
        <p:nvSpPr>
          <p:cNvPr id="8" name="Text 5"/>
          <p:cNvSpPr/>
          <p:nvPr/>
        </p:nvSpPr>
        <p:spPr>
          <a:xfrm>
            <a:off x="5856948" y="2121494"/>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Kanit" pitchFamily="34" charset="0"/>
                <a:ea typeface="Kanit" pitchFamily="34" charset="-122"/>
                <a:cs typeface="Kanit" pitchFamily="34" charset="-120"/>
              </a:rPr>
              <a:t>Seller Api</a:t>
            </a:r>
            <a:endParaRPr lang="en-US" sz="2200" dirty="0"/>
          </a:p>
        </p:txBody>
      </p:sp>
      <p:sp>
        <p:nvSpPr>
          <p:cNvPr id="9" name="Text 6"/>
          <p:cNvSpPr/>
          <p:nvPr/>
        </p:nvSpPr>
        <p:spPr>
          <a:xfrm>
            <a:off x="5856948" y="2593101"/>
            <a:ext cx="3135987" cy="1915120"/>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Martel Sans Light" pitchFamily="34" charset="0"/>
                <a:ea typeface="Martel Sans Light" pitchFamily="34" charset="-122"/>
                <a:cs typeface="Martel Sans Light" pitchFamily="34" charset="-120"/>
              </a:rPr>
              <a:t>Manages seller-specific data, including CRUD operations for products (add, update, delete).</a:t>
            </a:r>
            <a:endParaRPr lang="en-US" sz="1850" dirty="0"/>
          </a:p>
        </p:txBody>
      </p:sp>
      <p:sp>
        <p:nvSpPr>
          <p:cNvPr id="10" name="Shape 7"/>
          <p:cNvSpPr/>
          <p:nvPr/>
        </p:nvSpPr>
        <p:spPr>
          <a:xfrm>
            <a:off x="3152659" y="5008299"/>
            <a:ext cx="3614618" cy="2506266"/>
          </a:xfrm>
          <a:prstGeom prst="roundRect">
            <a:avLst>
              <a:gd name="adj" fmla="val 1433"/>
            </a:avLst>
          </a:prstGeom>
          <a:solidFill>
            <a:srgbClr val="2F2B54"/>
          </a:solidFill>
          <a:ln/>
        </p:spPr>
        <p:txBody>
          <a:bodyPr/>
          <a:lstStyle/>
          <a:p>
            <a:endParaRPr lang="en-IN" dirty="0"/>
          </a:p>
        </p:txBody>
      </p:sp>
      <p:sp>
        <p:nvSpPr>
          <p:cNvPr id="11" name="Text 8"/>
          <p:cNvSpPr/>
          <p:nvPr/>
        </p:nvSpPr>
        <p:spPr>
          <a:xfrm>
            <a:off x="3427607" y="5272522"/>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Kanit" pitchFamily="34" charset="0"/>
                <a:cs typeface="Kanit" pitchFamily="34" charset="-120"/>
              </a:rPr>
              <a:t>User Api</a:t>
            </a:r>
            <a:endParaRPr lang="en-US" sz="2200" dirty="0"/>
          </a:p>
        </p:txBody>
      </p:sp>
      <p:sp>
        <p:nvSpPr>
          <p:cNvPr id="13" name="Shape 10"/>
          <p:cNvSpPr/>
          <p:nvPr/>
        </p:nvSpPr>
        <p:spPr>
          <a:xfrm>
            <a:off x="10178057" y="1828800"/>
            <a:ext cx="3795466" cy="2889290"/>
          </a:xfrm>
          <a:prstGeom prst="roundRect">
            <a:avLst>
              <a:gd name="adj" fmla="val 1433"/>
            </a:avLst>
          </a:prstGeom>
          <a:solidFill>
            <a:srgbClr val="2F2B54"/>
          </a:solidFill>
          <a:ln/>
        </p:spPr>
        <p:txBody>
          <a:bodyPr/>
          <a:lstStyle/>
          <a:p>
            <a:endParaRPr lang="en-IN"/>
          </a:p>
        </p:txBody>
      </p:sp>
      <p:sp>
        <p:nvSpPr>
          <p:cNvPr id="14" name="Text 11"/>
          <p:cNvSpPr/>
          <p:nvPr/>
        </p:nvSpPr>
        <p:spPr>
          <a:xfrm>
            <a:off x="10463830" y="2244089"/>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Kanit" pitchFamily="34" charset="0"/>
                <a:ea typeface="Kanit" pitchFamily="34" charset="-122"/>
                <a:cs typeface="Kanit" pitchFamily="34" charset="-120"/>
              </a:rPr>
              <a:t>Booking Api</a:t>
            </a:r>
            <a:endParaRPr lang="en-US" sz="2200" dirty="0"/>
          </a:p>
        </p:txBody>
      </p:sp>
      <p:sp>
        <p:nvSpPr>
          <p:cNvPr id="15" name="Text 12"/>
          <p:cNvSpPr/>
          <p:nvPr/>
        </p:nvSpPr>
        <p:spPr>
          <a:xfrm>
            <a:off x="10486979" y="2775677"/>
            <a:ext cx="3135987" cy="1532096"/>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Martel Sans Light" pitchFamily="34" charset="0"/>
                <a:ea typeface="Martel Sans Light" pitchFamily="34" charset="-122"/>
                <a:cs typeface="Martel Sans Light" pitchFamily="34" charset="-120"/>
              </a:rPr>
              <a:t>Allows users to book products and enables sellers to view user bookings and reviews.</a:t>
            </a:r>
            <a:endParaRPr lang="en-US" sz="1850" dirty="0"/>
          </a:p>
        </p:txBody>
      </p:sp>
      <p:sp>
        <p:nvSpPr>
          <p:cNvPr id="16" name="Rectangle 15">
            <a:extLst>
              <a:ext uri="{FF2B5EF4-FFF2-40B4-BE49-F238E27FC236}">
                <a16:creationId xmlns:a16="http://schemas.microsoft.com/office/drawing/2014/main" id="{72D09F66-A22D-97DD-F6BF-A090BD776383}"/>
              </a:ext>
            </a:extLst>
          </p:cNvPr>
          <p:cNvSpPr/>
          <p:nvPr/>
        </p:nvSpPr>
        <p:spPr>
          <a:xfrm>
            <a:off x="12480401" y="7660093"/>
            <a:ext cx="2068975" cy="49821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Shape 7">
            <a:extLst>
              <a:ext uri="{FF2B5EF4-FFF2-40B4-BE49-F238E27FC236}">
                <a16:creationId xmlns:a16="http://schemas.microsoft.com/office/drawing/2014/main" id="{5D460D92-A034-BB5C-D659-EBED57D303FE}"/>
              </a:ext>
            </a:extLst>
          </p:cNvPr>
          <p:cNvSpPr/>
          <p:nvPr/>
        </p:nvSpPr>
        <p:spPr>
          <a:xfrm>
            <a:off x="7863124" y="5008299"/>
            <a:ext cx="3862029" cy="2506266"/>
          </a:xfrm>
          <a:prstGeom prst="roundRect">
            <a:avLst>
              <a:gd name="adj" fmla="val 1433"/>
            </a:avLst>
          </a:prstGeom>
          <a:solidFill>
            <a:srgbClr val="2F2B54"/>
          </a:solidFill>
          <a:ln/>
        </p:spPr>
        <p:txBody>
          <a:bodyPr/>
          <a:lstStyle/>
          <a:p>
            <a:pPr>
              <a:lnSpc>
                <a:spcPts val="3000"/>
              </a:lnSpc>
            </a:pPr>
            <a:r>
              <a:rPr lang="en-US" sz="2000" dirty="0">
                <a:solidFill>
                  <a:srgbClr val="FFFFFF"/>
                </a:solidFill>
                <a:latin typeface="Kanit" pitchFamily="34" charset="0"/>
                <a:cs typeface="Kanit" pitchFamily="34" charset="-120"/>
              </a:rPr>
              <a:t>Public Api</a:t>
            </a:r>
          </a:p>
          <a:p>
            <a:pPr marL="0" indent="0">
              <a:lnSpc>
                <a:spcPts val="3000"/>
              </a:lnSpc>
              <a:buNone/>
            </a:pPr>
            <a:r>
              <a:rPr lang="en-US" sz="1800" b="1" dirty="0">
                <a:solidFill>
                  <a:srgbClr val="FFFFFF"/>
                </a:solidFill>
                <a:latin typeface="Martel Sans Light" pitchFamily="34" charset="0"/>
                <a:ea typeface="Martel Sans Light" pitchFamily="34" charset="-122"/>
                <a:cs typeface="Martel Sans Light" pitchFamily="34" charset="-120"/>
              </a:rPr>
              <a:t>GeoCoding  and StreetMap </a:t>
            </a:r>
            <a:r>
              <a:rPr lang="en-US" sz="1800" dirty="0">
                <a:solidFill>
                  <a:srgbClr val="FFFFFF"/>
                </a:solidFill>
                <a:latin typeface="Martel Sans Light" pitchFamily="34" charset="0"/>
                <a:ea typeface="Martel Sans Light" pitchFamily="34" charset="-122"/>
                <a:cs typeface="Martel Sans Light" pitchFamily="34" charset="-120"/>
              </a:rPr>
              <a:t>:</a:t>
            </a:r>
          </a:p>
          <a:p>
            <a:pPr marL="0" indent="0">
              <a:lnSpc>
                <a:spcPts val="3000"/>
              </a:lnSpc>
              <a:buNone/>
            </a:pPr>
            <a:r>
              <a:rPr lang="en-US" sz="1800" dirty="0">
                <a:solidFill>
                  <a:srgbClr val="FFFFFF"/>
                </a:solidFill>
                <a:latin typeface="Martel Sans Light" pitchFamily="34" charset="0"/>
                <a:ea typeface="Martel Sans Light" pitchFamily="34" charset="-122"/>
                <a:cs typeface="Martel Sans Light" pitchFamily="34" charset="-120"/>
              </a:rPr>
              <a:t>For getting latitude and longitude and Street Directions.</a:t>
            </a:r>
          </a:p>
          <a:p>
            <a:pPr marL="0" indent="0">
              <a:lnSpc>
                <a:spcPts val="3000"/>
              </a:lnSpc>
              <a:buNone/>
            </a:pPr>
            <a:r>
              <a:rPr lang="en-US" b="1" dirty="0">
                <a:solidFill>
                  <a:srgbClr val="FFFFFF"/>
                </a:solidFill>
                <a:latin typeface="Martel Sans Light" pitchFamily="34" charset="0"/>
                <a:cs typeface="Martel Sans Light" pitchFamily="34" charset="-120"/>
              </a:rPr>
              <a:t>Quotes </a:t>
            </a:r>
            <a:r>
              <a:rPr lang="en-US" dirty="0">
                <a:solidFill>
                  <a:srgbClr val="FFFFFF"/>
                </a:solidFill>
                <a:latin typeface="Martel Sans Light" pitchFamily="34" charset="0"/>
                <a:cs typeface="Martel Sans Light" pitchFamily="34" charset="-120"/>
              </a:rPr>
              <a:t>:  It generate random quotes on  topic we specify</a:t>
            </a:r>
            <a:endParaRPr lang="en-US" sz="1800" dirty="0"/>
          </a:p>
        </p:txBody>
      </p:sp>
      <p:sp>
        <p:nvSpPr>
          <p:cNvPr id="12" name="Text 9"/>
          <p:cNvSpPr/>
          <p:nvPr/>
        </p:nvSpPr>
        <p:spPr>
          <a:xfrm>
            <a:off x="3391974" y="5710449"/>
            <a:ext cx="3135987" cy="1532096"/>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Martel Sans Light" pitchFamily="34" charset="0"/>
                <a:ea typeface="Martel Sans Light" pitchFamily="34" charset="-122"/>
                <a:cs typeface="Martel Sans Light" pitchFamily="34" charset="-120"/>
              </a:rPr>
              <a:t>Handles CRUD operations for user data, admin has the authority to view and remove users and sellers</a:t>
            </a:r>
            <a:endParaRPr lang="en-US" sz="1850" dirty="0"/>
          </a:p>
        </p:txBody>
      </p:sp>
    </p:spTree>
    <p:extLst>
      <p:ext uri="{BB962C8B-B14F-4D97-AF65-F5344CB8AC3E}">
        <p14:creationId xmlns:p14="http://schemas.microsoft.com/office/powerpoint/2010/main" val="2684236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3" grpId="0" animBg="1"/>
      <p:bldP spid="14" grpId="0" animBg="1"/>
      <p:bldP spid="15" grpId="0" animBg="1"/>
      <p:bldP spid="17"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765810"/>
            <a:ext cx="5632490" cy="704017"/>
          </a:xfrm>
          <a:prstGeom prst="rect">
            <a:avLst/>
          </a:prstGeom>
          <a:noFill/>
          <a:ln/>
        </p:spPr>
        <p:txBody>
          <a:bodyPr wrap="none" lIns="0" tIns="0" rIns="0" bIns="0" rtlCol="0" anchor="t"/>
          <a:lstStyle/>
          <a:p>
            <a:pPr marL="0" indent="0">
              <a:lnSpc>
                <a:spcPts val="5500"/>
              </a:lnSpc>
              <a:buNone/>
            </a:pPr>
            <a:r>
              <a:rPr lang="en-US" sz="4400" dirty="0">
                <a:solidFill>
                  <a:srgbClr val="000000"/>
                </a:solidFill>
                <a:latin typeface="Kanit" pitchFamily="34" charset="0"/>
                <a:ea typeface="Kanit" pitchFamily="34" charset="-122"/>
                <a:cs typeface="Kanit" pitchFamily="34" charset="-120"/>
              </a:rPr>
              <a:t>Key Platform Features</a:t>
            </a:r>
            <a:endParaRPr lang="en-US" sz="4400" dirty="0"/>
          </a:p>
        </p:txBody>
      </p:sp>
      <p:sp>
        <p:nvSpPr>
          <p:cNvPr id="4" name="Shape 1"/>
          <p:cNvSpPr/>
          <p:nvPr/>
        </p:nvSpPr>
        <p:spPr>
          <a:xfrm>
            <a:off x="6324124" y="1828800"/>
            <a:ext cx="3614618" cy="2889290"/>
          </a:xfrm>
          <a:prstGeom prst="roundRect">
            <a:avLst>
              <a:gd name="adj" fmla="val 1243"/>
            </a:avLst>
          </a:prstGeom>
          <a:solidFill>
            <a:srgbClr val="2F2B54"/>
          </a:solidFill>
          <a:ln/>
        </p:spPr>
        <p:txBody>
          <a:bodyPr/>
          <a:lstStyle/>
          <a:p>
            <a:endParaRPr lang="en-IN"/>
          </a:p>
        </p:txBody>
      </p:sp>
      <p:sp>
        <p:nvSpPr>
          <p:cNvPr id="5" name="Text 2"/>
          <p:cNvSpPr/>
          <p:nvPr/>
        </p:nvSpPr>
        <p:spPr>
          <a:xfrm>
            <a:off x="6563439" y="2068116"/>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Kanit" pitchFamily="34" charset="0"/>
                <a:ea typeface="Kanit" pitchFamily="34" charset="-122"/>
                <a:cs typeface="Kanit" pitchFamily="34" charset="-120"/>
              </a:rPr>
              <a:t>Seller Management</a:t>
            </a:r>
            <a:endParaRPr lang="en-US" sz="2200" dirty="0"/>
          </a:p>
        </p:txBody>
      </p:sp>
      <p:sp>
        <p:nvSpPr>
          <p:cNvPr id="6" name="Text 3"/>
          <p:cNvSpPr/>
          <p:nvPr/>
        </p:nvSpPr>
        <p:spPr>
          <a:xfrm>
            <a:off x="6563439" y="2563654"/>
            <a:ext cx="3135987" cy="1915120"/>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Martel Sans Light" pitchFamily="34" charset="0"/>
                <a:ea typeface="Martel Sans Light" pitchFamily="34" charset="-122"/>
                <a:cs typeface="Martel Sans Light" pitchFamily="34" charset="-120"/>
              </a:rPr>
              <a:t>Sellers can easily add and update their product listings, manage orders, and See the customer Reviews of particular product .</a:t>
            </a:r>
            <a:endParaRPr lang="en-US" sz="1850" dirty="0"/>
          </a:p>
        </p:txBody>
      </p:sp>
      <p:sp>
        <p:nvSpPr>
          <p:cNvPr id="7" name="Shape 4"/>
          <p:cNvSpPr/>
          <p:nvPr/>
        </p:nvSpPr>
        <p:spPr>
          <a:xfrm>
            <a:off x="10178058" y="1828800"/>
            <a:ext cx="3614618" cy="2889290"/>
          </a:xfrm>
          <a:prstGeom prst="roundRect">
            <a:avLst>
              <a:gd name="adj" fmla="val 1243"/>
            </a:avLst>
          </a:prstGeom>
          <a:solidFill>
            <a:srgbClr val="2F2B54"/>
          </a:solidFill>
          <a:ln/>
        </p:spPr>
        <p:txBody>
          <a:bodyPr/>
          <a:lstStyle/>
          <a:p>
            <a:endParaRPr lang="en-IN"/>
          </a:p>
        </p:txBody>
      </p:sp>
      <p:sp>
        <p:nvSpPr>
          <p:cNvPr id="8" name="Text 5"/>
          <p:cNvSpPr/>
          <p:nvPr/>
        </p:nvSpPr>
        <p:spPr>
          <a:xfrm>
            <a:off x="10417373" y="2068116"/>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Kanit" pitchFamily="34" charset="0"/>
                <a:ea typeface="Kanit" pitchFamily="34" charset="-122"/>
                <a:cs typeface="Kanit" pitchFamily="34" charset="-120"/>
              </a:rPr>
              <a:t>Customer Booking</a:t>
            </a:r>
            <a:endParaRPr lang="en-US" sz="2200" dirty="0"/>
          </a:p>
        </p:txBody>
      </p:sp>
      <p:sp>
        <p:nvSpPr>
          <p:cNvPr id="9" name="Text 6"/>
          <p:cNvSpPr/>
          <p:nvPr/>
        </p:nvSpPr>
        <p:spPr>
          <a:xfrm>
            <a:off x="10417373" y="2563654"/>
            <a:ext cx="3135987" cy="1915120"/>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Martel Sans Light" pitchFamily="34" charset="0"/>
                <a:ea typeface="Martel Sans Light" pitchFamily="34" charset="-122"/>
                <a:cs typeface="Martel Sans Light" pitchFamily="34" charset="-120"/>
              </a:rPr>
              <a:t>Customers can book the products which they like based on the availability of products and price through the platform.</a:t>
            </a:r>
            <a:endParaRPr lang="en-US" sz="1850" dirty="0"/>
          </a:p>
        </p:txBody>
      </p:sp>
      <p:sp>
        <p:nvSpPr>
          <p:cNvPr id="10" name="Shape 7"/>
          <p:cNvSpPr/>
          <p:nvPr/>
        </p:nvSpPr>
        <p:spPr>
          <a:xfrm>
            <a:off x="6324124" y="4957405"/>
            <a:ext cx="3614618" cy="2506266"/>
          </a:xfrm>
          <a:prstGeom prst="roundRect">
            <a:avLst>
              <a:gd name="adj" fmla="val 1433"/>
            </a:avLst>
          </a:prstGeom>
          <a:solidFill>
            <a:srgbClr val="2F2B54"/>
          </a:solidFill>
          <a:ln/>
        </p:spPr>
        <p:txBody>
          <a:bodyPr/>
          <a:lstStyle/>
          <a:p>
            <a:endParaRPr lang="en-IN"/>
          </a:p>
        </p:txBody>
      </p:sp>
      <p:sp>
        <p:nvSpPr>
          <p:cNvPr id="11" name="Text 8"/>
          <p:cNvSpPr/>
          <p:nvPr/>
        </p:nvSpPr>
        <p:spPr>
          <a:xfrm>
            <a:off x="6563439" y="5196721"/>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Kanit" pitchFamily="34" charset="0"/>
                <a:ea typeface="Kanit" pitchFamily="34" charset="-122"/>
                <a:cs typeface="Kanit" pitchFamily="34" charset="-120"/>
              </a:rPr>
              <a:t>Review System</a:t>
            </a:r>
            <a:endParaRPr lang="en-US" sz="2200" dirty="0"/>
          </a:p>
        </p:txBody>
      </p:sp>
      <p:sp>
        <p:nvSpPr>
          <p:cNvPr id="12" name="Text 9"/>
          <p:cNvSpPr/>
          <p:nvPr/>
        </p:nvSpPr>
        <p:spPr>
          <a:xfrm>
            <a:off x="6563439" y="5692259"/>
            <a:ext cx="3135987" cy="1532096"/>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Martel Sans Light" pitchFamily="34" charset="0"/>
                <a:ea typeface="Martel Sans Light" pitchFamily="34" charset="-122"/>
                <a:cs typeface="Martel Sans Light" pitchFamily="34" charset="-120"/>
              </a:rPr>
              <a:t>Customers can leave reviews to build trust and help other shoppers make informed decisions.</a:t>
            </a:r>
            <a:endParaRPr lang="en-US" sz="1850" dirty="0"/>
          </a:p>
        </p:txBody>
      </p:sp>
      <p:sp>
        <p:nvSpPr>
          <p:cNvPr id="13" name="Shape 10"/>
          <p:cNvSpPr/>
          <p:nvPr/>
        </p:nvSpPr>
        <p:spPr>
          <a:xfrm>
            <a:off x="10178058" y="4957405"/>
            <a:ext cx="3614618" cy="2506266"/>
          </a:xfrm>
          <a:prstGeom prst="roundRect">
            <a:avLst>
              <a:gd name="adj" fmla="val 1433"/>
            </a:avLst>
          </a:prstGeom>
          <a:solidFill>
            <a:srgbClr val="2F2B54"/>
          </a:solidFill>
          <a:ln/>
        </p:spPr>
        <p:txBody>
          <a:bodyPr/>
          <a:lstStyle/>
          <a:p>
            <a:endParaRPr lang="en-IN"/>
          </a:p>
        </p:txBody>
      </p:sp>
      <p:sp>
        <p:nvSpPr>
          <p:cNvPr id="14" name="Text 11"/>
          <p:cNvSpPr/>
          <p:nvPr/>
        </p:nvSpPr>
        <p:spPr>
          <a:xfrm>
            <a:off x="10417373" y="5196721"/>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Kanit" pitchFamily="34" charset="0"/>
                <a:ea typeface="Kanit" pitchFamily="34" charset="-122"/>
                <a:cs typeface="Kanit" pitchFamily="34" charset="-120"/>
              </a:rPr>
              <a:t>Analytics Dashboard</a:t>
            </a:r>
            <a:endParaRPr lang="en-US" sz="2200" dirty="0"/>
          </a:p>
        </p:txBody>
      </p:sp>
      <p:sp>
        <p:nvSpPr>
          <p:cNvPr id="15" name="Text 12"/>
          <p:cNvSpPr/>
          <p:nvPr/>
        </p:nvSpPr>
        <p:spPr>
          <a:xfrm>
            <a:off x="10417373" y="5692259"/>
            <a:ext cx="3135987" cy="1532096"/>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Martel Sans Light" pitchFamily="34" charset="0"/>
                <a:ea typeface="Martel Sans Light" pitchFamily="34" charset="-122"/>
                <a:cs typeface="Martel Sans Light" pitchFamily="34" charset="-120"/>
              </a:rPr>
              <a:t>Sellers receive insights </a:t>
            </a:r>
            <a:r>
              <a:rPr lang="en-US" sz="1850">
                <a:solidFill>
                  <a:srgbClr val="FFFFFF"/>
                </a:solidFill>
                <a:latin typeface="Martel Sans Light" pitchFamily="34" charset="0"/>
                <a:ea typeface="Martel Sans Light" pitchFamily="34" charset="-122"/>
                <a:cs typeface="Martel Sans Light" pitchFamily="34" charset="-120"/>
              </a:rPr>
              <a:t>on sales</a:t>
            </a:r>
            <a:r>
              <a:rPr lang="en-US" sz="1850" dirty="0">
                <a:solidFill>
                  <a:srgbClr val="FFFFFF"/>
                </a:solidFill>
                <a:latin typeface="Martel Sans Light" pitchFamily="34" charset="0"/>
                <a:ea typeface="Martel Sans Light" pitchFamily="34" charset="-122"/>
                <a:cs typeface="Martel Sans Light" pitchFamily="34" charset="-120"/>
              </a:rPr>
              <a:t>, and customer behavior to optimize their strategies.</a:t>
            </a:r>
            <a:endParaRPr lang="en-US" sz="1850" dirty="0"/>
          </a:p>
        </p:txBody>
      </p:sp>
      <p:sp>
        <p:nvSpPr>
          <p:cNvPr id="16" name="Rectangle 15">
            <a:extLst>
              <a:ext uri="{FF2B5EF4-FFF2-40B4-BE49-F238E27FC236}">
                <a16:creationId xmlns:a16="http://schemas.microsoft.com/office/drawing/2014/main" id="{72D09F66-A22D-97DD-F6BF-A090BD776383}"/>
              </a:ext>
            </a:extLst>
          </p:cNvPr>
          <p:cNvSpPr/>
          <p:nvPr/>
        </p:nvSpPr>
        <p:spPr>
          <a:xfrm>
            <a:off x="12480401" y="7660093"/>
            <a:ext cx="2068975" cy="49821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p:cTn id="29" dur="500" fill="hold"/>
                                        <p:tgtEl>
                                          <p:spTgt spid="8"/>
                                        </p:tgtEl>
                                        <p:attrNameLst>
                                          <p:attrName>ppt_w</p:attrName>
                                        </p:attrNameLst>
                                      </p:cBhvr>
                                      <p:tavLst>
                                        <p:tav tm="0">
                                          <p:val>
                                            <p:fltVal val="0"/>
                                          </p:val>
                                        </p:tav>
                                        <p:tav tm="100000">
                                          <p:val>
                                            <p:strVal val="#ppt_w"/>
                                          </p:val>
                                        </p:tav>
                                      </p:tavLst>
                                    </p:anim>
                                    <p:anim calcmode="lin" valueType="num">
                                      <p:cBhvr>
                                        <p:cTn id="30" dur="500" fill="hold"/>
                                        <p:tgtEl>
                                          <p:spTgt spid="8"/>
                                        </p:tgtEl>
                                        <p:attrNameLst>
                                          <p:attrName>ppt_h</p:attrName>
                                        </p:attrNameLst>
                                      </p:cBhvr>
                                      <p:tavLst>
                                        <p:tav tm="0">
                                          <p:val>
                                            <p:fltVal val="0"/>
                                          </p:val>
                                        </p:tav>
                                        <p:tav tm="100000">
                                          <p:val>
                                            <p:strVal val="#ppt_h"/>
                                          </p:val>
                                        </p:tav>
                                      </p:tavLst>
                                    </p:anim>
                                    <p:animEffect transition="in" filter="fade">
                                      <p:cBhvr>
                                        <p:cTn id="31" dur="500"/>
                                        <p:tgtEl>
                                          <p:spTgt spid="8"/>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p:cTn id="34" dur="500" fill="hold"/>
                                        <p:tgtEl>
                                          <p:spTgt spid="9"/>
                                        </p:tgtEl>
                                        <p:attrNameLst>
                                          <p:attrName>ppt_w</p:attrName>
                                        </p:attrNameLst>
                                      </p:cBhvr>
                                      <p:tavLst>
                                        <p:tav tm="0">
                                          <p:val>
                                            <p:fltVal val="0"/>
                                          </p:val>
                                        </p:tav>
                                        <p:tav tm="100000">
                                          <p:val>
                                            <p:strVal val="#ppt_w"/>
                                          </p:val>
                                        </p:tav>
                                      </p:tavLst>
                                    </p:anim>
                                    <p:anim calcmode="lin" valueType="num">
                                      <p:cBhvr>
                                        <p:cTn id="35" dur="500" fill="hold"/>
                                        <p:tgtEl>
                                          <p:spTgt spid="9"/>
                                        </p:tgtEl>
                                        <p:attrNameLst>
                                          <p:attrName>ppt_h</p:attrName>
                                        </p:attrNameLst>
                                      </p:cBhvr>
                                      <p:tavLst>
                                        <p:tav tm="0">
                                          <p:val>
                                            <p:fltVal val="0"/>
                                          </p:val>
                                        </p:tav>
                                        <p:tav tm="100000">
                                          <p:val>
                                            <p:strVal val="#ppt_h"/>
                                          </p:val>
                                        </p:tav>
                                      </p:tavLst>
                                    </p:anim>
                                    <p:animEffect transition="in" filter="fade">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p:cTn id="41" dur="500" fill="hold"/>
                                        <p:tgtEl>
                                          <p:spTgt spid="10"/>
                                        </p:tgtEl>
                                        <p:attrNameLst>
                                          <p:attrName>ppt_w</p:attrName>
                                        </p:attrNameLst>
                                      </p:cBhvr>
                                      <p:tavLst>
                                        <p:tav tm="0">
                                          <p:val>
                                            <p:fltVal val="0"/>
                                          </p:val>
                                        </p:tav>
                                        <p:tav tm="100000">
                                          <p:val>
                                            <p:strVal val="#ppt_w"/>
                                          </p:val>
                                        </p:tav>
                                      </p:tavLst>
                                    </p:anim>
                                    <p:anim calcmode="lin" valueType="num">
                                      <p:cBhvr>
                                        <p:cTn id="42" dur="500" fill="hold"/>
                                        <p:tgtEl>
                                          <p:spTgt spid="10"/>
                                        </p:tgtEl>
                                        <p:attrNameLst>
                                          <p:attrName>ppt_h</p:attrName>
                                        </p:attrNameLst>
                                      </p:cBhvr>
                                      <p:tavLst>
                                        <p:tav tm="0">
                                          <p:val>
                                            <p:fltVal val="0"/>
                                          </p:val>
                                        </p:tav>
                                        <p:tav tm="100000">
                                          <p:val>
                                            <p:strVal val="#ppt_h"/>
                                          </p:val>
                                        </p:tav>
                                      </p:tavLst>
                                    </p:anim>
                                    <p:animEffect transition="in" filter="fade">
                                      <p:cBhvr>
                                        <p:cTn id="43" dur="500"/>
                                        <p:tgtEl>
                                          <p:spTgt spid="10"/>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p:cTn id="51" dur="500" fill="hold"/>
                                        <p:tgtEl>
                                          <p:spTgt spid="12"/>
                                        </p:tgtEl>
                                        <p:attrNameLst>
                                          <p:attrName>ppt_w</p:attrName>
                                        </p:attrNameLst>
                                      </p:cBhvr>
                                      <p:tavLst>
                                        <p:tav tm="0">
                                          <p:val>
                                            <p:fltVal val="0"/>
                                          </p:val>
                                        </p:tav>
                                        <p:tav tm="100000">
                                          <p:val>
                                            <p:strVal val="#ppt_w"/>
                                          </p:val>
                                        </p:tav>
                                      </p:tavLst>
                                    </p:anim>
                                    <p:anim calcmode="lin" valueType="num">
                                      <p:cBhvr>
                                        <p:cTn id="52" dur="500" fill="hold"/>
                                        <p:tgtEl>
                                          <p:spTgt spid="12"/>
                                        </p:tgtEl>
                                        <p:attrNameLst>
                                          <p:attrName>ppt_h</p:attrName>
                                        </p:attrNameLst>
                                      </p:cBhvr>
                                      <p:tavLst>
                                        <p:tav tm="0">
                                          <p:val>
                                            <p:fltVal val="0"/>
                                          </p:val>
                                        </p:tav>
                                        <p:tav tm="100000">
                                          <p:val>
                                            <p:strVal val="#ppt_h"/>
                                          </p:val>
                                        </p:tav>
                                      </p:tavLst>
                                    </p:anim>
                                    <p:animEffect transition="in" filter="fade">
                                      <p:cBhvr>
                                        <p:cTn id="53" dur="500"/>
                                        <p:tgtEl>
                                          <p:spTgt spid="12"/>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grpId="0" nodeType="clickEffect">
                                  <p:stCondLst>
                                    <p:cond delay="0"/>
                                  </p:stCondLst>
                                  <p:childTnLst>
                                    <p:set>
                                      <p:cBhvr>
                                        <p:cTn id="57" dur="1" fill="hold">
                                          <p:stCondLst>
                                            <p:cond delay="0"/>
                                          </p:stCondLst>
                                        </p:cTn>
                                        <p:tgtEl>
                                          <p:spTgt spid="13"/>
                                        </p:tgtEl>
                                        <p:attrNameLst>
                                          <p:attrName>style.visibility</p:attrName>
                                        </p:attrNameLst>
                                      </p:cBhvr>
                                      <p:to>
                                        <p:strVal val="visible"/>
                                      </p:to>
                                    </p:set>
                                    <p:anim calcmode="lin" valueType="num">
                                      <p:cBhvr>
                                        <p:cTn id="58" dur="500" fill="hold"/>
                                        <p:tgtEl>
                                          <p:spTgt spid="13"/>
                                        </p:tgtEl>
                                        <p:attrNameLst>
                                          <p:attrName>ppt_w</p:attrName>
                                        </p:attrNameLst>
                                      </p:cBhvr>
                                      <p:tavLst>
                                        <p:tav tm="0">
                                          <p:val>
                                            <p:fltVal val="0"/>
                                          </p:val>
                                        </p:tav>
                                        <p:tav tm="100000">
                                          <p:val>
                                            <p:strVal val="#ppt_w"/>
                                          </p:val>
                                        </p:tav>
                                      </p:tavLst>
                                    </p:anim>
                                    <p:anim calcmode="lin" valueType="num">
                                      <p:cBhvr>
                                        <p:cTn id="59" dur="500" fill="hold"/>
                                        <p:tgtEl>
                                          <p:spTgt spid="13"/>
                                        </p:tgtEl>
                                        <p:attrNameLst>
                                          <p:attrName>ppt_h</p:attrName>
                                        </p:attrNameLst>
                                      </p:cBhvr>
                                      <p:tavLst>
                                        <p:tav tm="0">
                                          <p:val>
                                            <p:fltVal val="0"/>
                                          </p:val>
                                        </p:tav>
                                        <p:tav tm="100000">
                                          <p:val>
                                            <p:strVal val="#ppt_h"/>
                                          </p:val>
                                        </p:tav>
                                      </p:tavLst>
                                    </p:anim>
                                    <p:animEffect transition="in" filter="fade">
                                      <p:cBhvr>
                                        <p:cTn id="60" dur="500"/>
                                        <p:tgtEl>
                                          <p:spTgt spid="13"/>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14"/>
                                        </p:tgtEl>
                                        <p:attrNameLst>
                                          <p:attrName>style.visibility</p:attrName>
                                        </p:attrNameLst>
                                      </p:cBhvr>
                                      <p:to>
                                        <p:strVal val="visible"/>
                                      </p:to>
                                    </p:set>
                                    <p:anim calcmode="lin" valueType="num">
                                      <p:cBhvr>
                                        <p:cTn id="63" dur="500" fill="hold"/>
                                        <p:tgtEl>
                                          <p:spTgt spid="14"/>
                                        </p:tgtEl>
                                        <p:attrNameLst>
                                          <p:attrName>ppt_w</p:attrName>
                                        </p:attrNameLst>
                                      </p:cBhvr>
                                      <p:tavLst>
                                        <p:tav tm="0">
                                          <p:val>
                                            <p:fltVal val="0"/>
                                          </p:val>
                                        </p:tav>
                                        <p:tav tm="100000">
                                          <p:val>
                                            <p:strVal val="#ppt_w"/>
                                          </p:val>
                                        </p:tav>
                                      </p:tavLst>
                                    </p:anim>
                                    <p:anim calcmode="lin" valueType="num">
                                      <p:cBhvr>
                                        <p:cTn id="64" dur="500" fill="hold"/>
                                        <p:tgtEl>
                                          <p:spTgt spid="14"/>
                                        </p:tgtEl>
                                        <p:attrNameLst>
                                          <p:attrName>ppt_h</p:attrName>
                                        </p:attrNameLst>
                                      </p:cBhvr>
                                      <p:tavLst>
                                        <p:tav tm="0">
                                          <p:val>
                                            <p:fltVal val="0"/>
                                          </p:val>
                                        </p:tav>
                                        <p:tav tm="100000">
                                          <p:val>
                                            <p:strVal val="#ppt_h"/>
                                          </p:val>
                                        </p:tav>
                                      </p:tavLst>
                                    </p:anim>
                                    <p:animEffect transition="in" filter="fade">
                                      <p:cBhvr>
                                        <p:cTn id="65" dur="500"/>
                                        <p:tgtEl>
                                          <p:spTgt spid="14"/>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15"/>
                                        </p:tgtEl>
                                        <p:attrNameLst>
                                          <p:attrName>style.visibility</p:attrName>
                                        </p:attrNameLst>
                                      </p:cBhvr>
                                      <p:to>
                                        <p:strVal val="visible"/>
                                      </p:to>
                                    </p:set>
                                    <p:anim calcmode="lin" valueType="num">
                                      <p:cBhvr>
                                        <p:cTn id="68" dur="500" fill="hold"/>
                                        <p:tgtEl>
                                          <p:spTgt spid="15"/>
                                        </p:tgtEl>
                                        <p:attrNameLst>
                                          <p:attrName>ppt_w</p:attrName>
                                        </p:attrNameLst>
                                      </p:cBhvr>
                                      <p:tavLst>
                                        <p:tav tm="0">
                                          <p:val>
                                            <p:fltVal val="0"/>
                                          </p:val>
                                        </p:tav>
                                        <p:tav tm="100000">
                                          <p:val>
                                            <p:strVal val="#ppt_w"/>
                                          </p:val>
                                        </p:tav>
                                      </p:tavLst>
                                    </p:anim>
                                    <p:anim calcmode="lin" valueType="num">
                                      <p:cBhvr>
                                        <p:cTn id="69" dur="500" fill="hold"/>
                                        <p:tgtEl>
                                          <p:spTgt spid="15"/>
                                        </p:tgtEl>
                                        <p:attrNameLst>
                                          <p:attrName>ppt_h</p:attrName>
                                        </p:attrNameLst>
                                      </p:cBhvr>
                                      <p:tavLst>
                                        <p:tav tm="0">
                                          <p:val>
                                            <p:fltVal val="0"/>
                                          </p:val>
                                        </p:tav>
                                        <p:tav tm="100000">
                                          <p:val>
                                            <p:strVal val="#ppt_h"/>
                                          </p:val>
                                        </p:tav>
                                      </p:tavLst>
                                    </p:anim>
                                    <p:animEffect transition="in" filter="fade">
                                      <p:cBhvr>
                                        <p:cTn id="7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16268" cy="82296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F79C2D2-E2EB-1902-0F2E-BFF1D3ED672A}"/>
              </a:ext>
            </a:extLst>
          </p:cNvPr>
          <p:cNvSpPr txBox="1"/>
          <p:nvPr/>
        </p:nvSpPr>
        <p:spPr>
          <a:xfrm>
            <a:off x="768096" y="2489235"/>
            <a:ext cx="3302824" cy="325113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3100" kern="1200">
                <a:solidFill>
                  <a:srgbClr val="FFFFFF"/>
                </a:solidFill>
                <a:latin typeface="+mj-lt"/>
                <a:ea typeface="+mj-ea"/>
                <a:cs typeface="+mj-cs"/>
              </a:rPr>
              <a:t>Architecture Diagram</a:t>
            </a:r>
          </a:p>
        </p:txBody>
      </p:sp>
      <p:pic>
        <p:nvPicPr>
          <p:cNvPr id="11" name="Picture 10" descr="A diagram of a customer service">
            <a:extLst>
              <a:ext uri="{FF2B5EF4-FFF2-40B4-BE49-F238E27FC236}">
                <a16:creationId xmlns:a16="http://schemas.microsoft.com/office/drawing/2014/main" id="{7A897F6A-729B-B2F0-51C0-4DEEBD15BE9D}"/>
              </a:ext>
            </a:extLst>
          </p:cNvPr>
          <p:cNvPicPr>
            <a:picLocks noChangeAspect="1"/>
          </p:cNvPicPr>
          <p:nvPr/>
        </p:nvPicPr>
        <p:blipFill>
          <a:blip r:embed="rId3"/>
          <a:stretch>
            <a:fillRect/>
          </a:stretch>
        </p:blipFill>
        <p:spPr>
          <a:xfrm>
            <a:off x="4161791" y="914400"/>
            <a:ext cx="9711885" cy="6215605"/>
          </a:xfrm>
          <a:prstGeom prst="rect">
            <a:avLst/>
          </a:prstGeom>
        </p:spPr>
      </p:pic>
      <p:sp>
        <p:nvSpPr>
          <p:cNvPr id="12" name="Rectangle 11">
            <a:extLst>
              <a:ext uri="{FF2B5EF4-FFF2-40B4-BE49-F238E27FC236}">
                <a16:creationId xmlns:a16="http://schemas.microsoft.com/office/drawing/2014/main" id="{EE874C95-8692-9DD2-3210-B78817F953D3}"/>
              </a:ext>
            </a:extLst>
          </p:cNvPr>
          <p:cNvSpPr/>
          <p:nvPr/>
        </p:nvSpPr>
        <p:spPr>
          <a:xfrm>
            <a:off x="7002684" y="2291787"/>
            <a:ext cx="3298784" cy="9375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auth</a:t>
            </a:r>
            <a:endParaRPr lang="en-IN" dirty="0"/>
          </a:p>
        </p:txBody>
      </p:sp>
      <p:sp>
        <p:nvSpPr>
          <p:cNvPr id="14" name="Rectangle 13">
            <a:extLst>
              <a:ext uri="{FF2B5EF4-FFF2-40B4-BE49-F238E27FC236}">
                <a16:creationId xmlns:a16="http://schemas.microsoft.com/office/drawing/2014/main" id="{373A3EEC-A88E-929C-2587-DDFAB48783DC}"/>
              </a:ext>
            </a:extLst>
          </p:cNvPr>
          <p:cNvSpPr/>
          <p:nvPr/>
        </p:nvSpPr>
        <p:spPr>
          <a:xfrm>
            <a:off x="6308203" y="2963119"/>
            <a:ext cx="1180617" cy="7176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E177BE14-8422-06F5-E24D-F6CBA6A3CA40}"/>
              </a:ext>
            </a:extLst>
          </p:cNvPr>
          <p:cNvSpPr/>
          <p:nvPr/>
        </p:nvSpPr>
        <p:spPr>
          <a:xfrm>
            <a:off x="9499213" y="2963119"/>
            <a:ext cx="1180617" cy="7176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2927C99F-39C5-B979-5BE0-AB585C7CA180}"/>
              </a:ext>
            </a:extLst>
          </p:cNvPr>
          <p:cNvSpPr/>
          <p:nvPr/>
        </p:nvSpPr>
        <p:spPr>
          <a:xfrm>
            <a:off x="11898775" y="1863524"/>
            <a:ext cx="2669382" cy="46298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7906F06C-D836-BB03-D19B-1BB02658FEB9}"/>
              </a:ext>
            </a:extLst>
          </p:cNvPr>
          <p:cNvSpPr/>
          <p:nvPr/>
        </p:nvSpPr>
        <p:spPr>
          <a:xfrm>
            <a:off x="11366339" y="3229337"/>
            <a:ext cx="810228" cy="97227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BF857030-6255-7DCC-054A-D0A217CFEFEF}"/>
              </a:ext>
            </a:extLst>
          </p:cNvPr>
          <p:cNvSpPr/>
          <p:nvPr/>
        </p:nvSpPr>
        <p:spPr>
          <a:xfrm>
            <a:off x="11528385" y="4844005"/>
            <a:ext cx="810228" cy="61345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6584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16268" cy="82296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F79C2D2-E2EB-1902-0F2E-BFF1D3ED672A}"/>
              </a:ext>
            </a:extLst>
          </p:cNvPr>
          <p:cNvSpPr txBox="1"/>
          <p:nvPr/>
        </p:nvSpPr>
        <p:spPr>
          <a:xfrm>
            <a:off x="768096" y="2489235"/>
            <a:ext cx="3302824" cy="325113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3100" kern="1200" dirty="0">
                <a:solidFill>
                  <a:srgbClr val="FFFFFF"/>
                </a:solidFill>
                <a:latin typeface="+mj-lt"/>
                <a:ea typeface="+mj-ea"/>
                <a:cs typeface="+mj-cs"/>
              </a:rPr>
              <a:t>Control Flow Diagram</a:t>
            </a:r>
          </a:p>
        </p:txBody>
      </p:sp>
      <p:sp>
        <p:nvSpPr>
          <p:cNvPr id="17" name="Rectangle 16">
            <a:extLst>
              <a:ext uri="{FF2B5EF4-FFF2-40B4-BE49-F238E27FC236}">
                <a16:creationId xmlns:a16="http://schemas.microsoft.com/office/drawing/2014/main" id="{2927C99F-39C5-B979-5BE0-AB585C7CA180}"/>
              </a:ext>
            </a:extLst>
          </p:cNvPr>
          <p:cNvSpPr/>
          <p:nvPr/>
        </p:nvSpPr>
        <p:spPr>
          <a:xfrm>
            <a:off x="11898775" y="1863524"/>
            <a:ext cx="2669382" cy="46298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descr="A diagram of a product&#10;&#10;Description automatically generated">
            <a:extLst>
              <a:ext uri="{FF2B5EF4-FFF2-40B4-BE49-F238E27FC236}">
                <a16:creationId xmlns:a16="http://schemas.microsoft.com/office/drawing/2014/main" id="{D9A223E9-F5A9-508E-8678-BFE11D5DDCFE}"/>
              </a:ext>
            </a:extLst>
          </p:cNvPr>
          <p:cNvPicPr>
            <a:picLocks noChangeAspect="1"/>
          </p:cNvPicPr>
          <p:nvPr/>
        </p:nvPicPr>
        <p:blipFill>
          <a:blip r:embed="rId3"/>
          <a:stretch>
            <a:fillRect/>
          </a:stretch>
        </p:blipFill>
        <p:spPr>
          <a:xfrm>
            <a:off x="4560425" y="168903"/>
            <a:ext cx="10007732" cy="8124031"/>
          </a:xfrm>
          <a:prstGeom prst="rect">
            <a:avLst/>
          </a:prstGeom>
        </p:spPr>
      </p:pic>
    </p:spTree>
    <p:extLst>
      <p:ext uri="{BB962C8B-B14F-4D97-AF65-F5344CB8AC3E}">
        <p14:creationId xmlns:p14="http://schemas.microsoft.com/office/powerpoint/2010/main" val="13800938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567</TotalTime>
  <Words>658</Words>
  <Application>Microsoft Office PowerPoint</Application>
  <PresentationFormat>Custom</PresentationFormat>
  <Paragraphs>103</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Kanit</vt:lpstr>
      <vt:lpstr>Aharoni</vt:lpstr>
      <vt:lpstr>Martel Sans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Prajwal Gowda Magnur Maheshwarappa(UST,IN)</cp:lastModifiedBy>
  <cp:revision>6</cp:revision>
  <dcterms:created xsi:type="dcterms:W3CDTF">2024-11-19T11:49:41Z</dcterms:created>
  <dcterms:modified xsi:type="dcterms:W3CDTF">2024-11-20T10:51:49Z</dcterms:modified>
</cp:coreProperties>
</file>